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484" r:id="rId2"/>
    <p:sldId id="454" r:id="rId3"/>
    <p:sldId id="453" r:id="rId4"/>
    <p:sldId id="437" r:id="rId5"/>
    <p:sldId id="443" r:id="rId6"/>
    <p:sldId id="477" r:id="rId7"/>
    <p:sldId id="478" r:id="rId8"/>
    <p:sldId id="479" r:id="rId9"/>
    <p:sldId id="480" r:id="rId10"/>
    <p:sldId id="441" r:id="rId11"/>
    <p:sldId id="439" r:id="rId12"/>
    <p:sldId id="442" r:id="rId13"/>
    <p:sldId id="448" r:id="rId14"/>
    <p:sldId id="450" r:id="rId15"/>
    <p:sldId id="445" r:id="rId16"/>
    <p:sldId id="446" r:id="rId17"/>
    <p:sldId id="460" r:id="rId18"/>
    <p:sldId id="458" r:id="rId19"/>
    <p:sldId id="459" r:id="rId20"/>
    <p:sldId id="455" r:id="rId21"/>
    <p:sldId id="456" r:id="rId22"/>
    <p:sldId id="462" r:id="rId23"/>
    <p:sldId id="465" r:id="rId24"/>
    <p:sldId id="483" r:id="rId25"/>
    <p:sldId id="471" r:id="rId26"/>
    <p:sldId id="473" r:id="rId27"/>
    <p:sldId id="457" r:id="rId28"/>
    <p:sldId id="476" r:id="rId29"/>
    <p:sldId id="481" r:id="rId30"/>
    <p:sldId id="482" r:id="rId3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AF319F0-336D-4398-9B36-BAF0EF27D85D}">
          <p14:sldIdLst>
            <p14:sldId id="484"/>
            <p14:sldId id="454"/>
            <p14:sldId id="453"/>
            <p14:sldId id="437"/>
            <p14:sldId id="443"/>
            <p14:sldId id="477"/>
            <p14:sldId id="478"/>
            <p14:sldId id="479"/>
            <p14:sldId id="480"/>
            <p14:sldId id="441"/>
            <p14:sldId id="439"/>
            <p14:sldId id="442"/>
            <p14:sldId id="448"/>
            <p14:sldId id="450"/>
            <p14:sldId id="445"/>
            <p14:sldId id="446"/>
            <p14:sldId id="460"/>
            <p14:sldId id="458"/>
            <p14:sldId id="459"/>
            <p14:sldId id="455"/>
            <p14:sldId id="456"/>
            <p14:sldId id="462"/>
            <p14:sldId id="465"/>
            <p14:sldId id="483"/>
            <p14:sldId id="471"/>
            <p14:sldId id="473"/>
            <p14:sldId id="457"/>
            <p14:sldId id="476"/>
            <p14:sldId id="481"/>
            <p14:sldId id="48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9" autoAdjust="0"/>
    <p:restoredTop sz="87034" autoAdjust="0"/>
  </p:normalViewPr>
  <p:slideViewPr>
    <p:cSldViewPr>
      <p:cViewPr>
        <p:scale>
          <a:sx n="75" d="100"/>
          <a:sy n="75" d="100"/>
        </p:scale>
        <p:origin x="-1884" y="-9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2610" y="-10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079AF-782D-46EA-8B41-55F4E4897B86}" type="datetimeFigureOut">
              <a:rPr lang="en-US" smtClean="0"/>
              <a:t>11/9/2012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F59D2-8343-4639-9CAB-E05C2B1461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505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37A661A-BAFD-4601-A373-35A5691BB004}" type="datetimeFigureOut">
              <a:rPr lang="en-US" smtClean="0"/>
              <a:pPr/>
              <a:t>11/9/2012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A29C2D1-559A-45A4-8AC3-7D7030C3A5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098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C79B9-0F0D-4958-A962-885A589315A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0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C79B9-0F0D-4958-A962-885A589315A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567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C79B9-0F0D-4958-A962-885A589315A3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866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C79B9-0F0D-4958-A962-885A589315A3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742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C79B9-0F0D-4958-A962-885A589315A3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742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C79B9-0F0D-4958-A962-885A589315A3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742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C79B9-0F0D-4958-A962-885A589315A3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742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C79B9-0F0D-4958-A962-885A589315A3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742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5299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5300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5530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C0FE108-795D-4FB4-A0DF-1DC2BC376E7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D9941-47E6-4AF4-8DEC-D6B051C6612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A0364-5715-4FEE-8574-D624FF40F05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DE0FF-291F-4799-B95F-11EB867831C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4EC21-7C8B-4EBB-883F-AFC921FD1C9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40D82-70F6-42DA-B02B-D2F83AA5E3C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AFA8B-3F7F-4D6A-912F-4453472F068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01086-8200-48FF-A227-E2390CB87F7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B015A-946A-4829-ABE6-7C23E8B44E2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757E6-3603-43CC-BBF0-55AE369D0E1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5087E-E543-4A96-9A91-061D04955F4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5427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542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02FC4D-5318-44D7-BFBC-3B1B262FB68F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effectLst/>
              </a:rPr>
              <a:t>For the following slides:</a:t>
            </a:r>
          </a:p>
          <a:p>
            <a:pPr marL="0" indent="0">
              <a:buNone/>
            </a:pPr>
            <a:endParaRPr lang="en-US" sz="1600" dirty="0">
              <a:effectLst/>
            </a:endParaRPr>
          </a:p>
          <a:p>
            <a:r>
              <a:rPr lang="en-US" sz="1600" dirty="0">
                <a:effectLst/>
              </a:rPr>
              <a:t>Burgess, A.W., </a:t>
            </a:r>
            <a:r>
              <a:rPr lang="en-US" sz="1600" dirty="0" err="1">
                <a:effectLst/>
              </a:rPr>
              <a:t>Regehr</a:t>
            </a:r>
            <a:r>
              <a:rPr lang="en-US" sz="1600" dirty="0">
                <a:effectLst/>
              </a:rPr>
              <a:t>, C., &amp; Roberts, A. (2010). </a:t>
            </a:r>
            <a:r>
              <a:rPr lang="en-US" sz="1600" i="1" dirty="0">
                <a:effectLst/>
              </a:rPr>
              <a:t>Victimology: Theories and Applications</a:t>
            </a:r>
            <a:r>
              <a:rPr lang="en-US" sz="1600" dirty="0">
                <a:effectLst/>
              </a:rPr>
              <a:t>. Sudbury, Massachusetts: Jones &amp; Bartlett. (ISBN 9780763772109). </a:t>
            </a:r>
          </a:p>
          <a:p>
            <a:endParaRPr lang="en-US" sz="1600" dirty="0">
              <a:effectLst/>
            </a:endParaRPr>
          </a:p>
          <a:p>
            <a:r>
              <a:rPr lang="en-US" sz="1600" dirty="0" smtClean="0">
                <a:effectLst/>
              </a:rPr>
              <a:t>Eckstein, R. (2011). </a:t>
            </a:r>
            <a:r>
              <a:rPr lang="en-US" sz="1600" i="1" dirty="0" smtClean="0">
                <a:effectLst/>
              </a:rPr>
              <a:t>Providing Care and </a:t>
            </a:r>
            <a:r>
              <a:rPr lang="en-US" sz="1600" i="1" dirty="0">
                <a:effectLst/>
              </a:rPr>
              <a:t>S</a:t>
            </a:r>
            <a:r>
              <a:rPr lang="en-US" sz="1600" i="1" dirty="0" smtClean="0">
                <a:effectLst/>
              </a:rPr>
              <a:t>upporting </a:t>
            </a:r>
            <a:r>
              <a:rPr lang="en-US" sz="1600" i="1" dirty="0">
                <a:effectLst/>
              </a:rPr>
              <a:t>V</a:t>
            </a:r>
            <a:r>
              <a:rPr lang="en-US" sz="1600" i="1" dirty="0" smtClean="0">
                <a:effectLst/>
              </a:rPr>
              <a:t>ictims. </a:t>
            </a:r>
            <a:r>
              <a:rPr lang="en-US" sz="1600" dirty="0" smtClean="0">
                <a:effectLst/>
              </a:rPr>
              <a:t>Materials from the Integrating Crime Victims’ Issues to University and College Curricula, Lowell, MA.</a:t>
            </a:r>
          </a:p>
          <a:p>
            <a:endParaRPr lang="en-US" sz="1600" dirty="0">
              <a:effectLst/>
            </a:endParaRPr>
          </a:p>
          <a:p>
            <a:r>
              <a:rPr lang="en-US" sz="1600" dirty="0" err="1" smtClean="0">
                <a:effectLst/>
                <a:cs typeface="Verdana"/>
              </a:rPr>
              <a:t>Sanday</a:t>
            </a:r>
            <a:r>
              <a:rPr lang="en-US" sz="1600" dirty="0">
                <a:effectLst/>
                <a:cs typeface="Verdana"/>
              </a:rPr>
              <a:t>, P. </a:t>
            </a:r>
            <a:r>
              <a:rPr lang="en-US" sz="1600" dirty="0" smtClean="0">
                <a:effectLst/>
                <a:cs typeface="Verdana"/>
              </a:rPr>
              <a:t>(</a:t>
            </a:r>
            <a:r>
              <a:rPr lang="en-US" sz="1600" dirty="0" smtClean="0">
                <a:effectLst/>
              </a:rPr>
              <a:t>1996). </a:t>
            </a:r>
            <a:r>
              <a:rPr lang="en-US" sz="1600" dirty="0">
                <a:effectLst/>
              </a:rPr>
              <a:t>“Rape-Prone versus Rape-Free Campus Cultures.” Violence against Women </a:t>
            </a:r>
            <a:r>
              <a:rPr lang="en-US" sz="1600" dirty="0" smtClean="0">
                <a:effectLst/>
              </a:rPr>
              <a:t>2, 191–208</a:t>
            </a:r>
            <a:r>
              <a:rPr lang="en-US" sz="1600" dirty="0">
                <a:effectLst/>
              </a:rPr>
              <a:t>.</a:t>
            </a:r>
          </a:p>
          <a:p>
            <a:endParaRPr lang="en-US" sz="1600" dirty="0" smtClean="0">
              <a:effectLst/>
            </a:endParaRPr>
          </a:p>
          <a:p>
            <a:r>
              <a:rPr lang="en-US" sz="1600" dirty="0" smtClean="0">
                <a:effectLst/>
              </a:rPr>
              <a:t>Siegel</a:t>
            </a:r>
            <a:r>
              <a:rPr lang="en-US" sz="1600" dirty="0">
                <a:effectLst/>
              </a:rPr>
              <a:t>. (2011). </a:t>
            </a:r>
            <a:r>
              <a:rPr lang="en-US" sz="1600" i="1" dirty="0">
                <a:effectLst/>
              </a:rPr>
              <a:t>Criminology: The Core, Fourth Edition</a:t>
            </a:r>
            <a:r>
              <a:rPr lang="en-US" sz="1600" dirty="0">
                <a:effectLst/>
              </a:rPr>
              <a:t>. Belmont, CA: Wadsworth. (ISBN: 978-0-495-80983-8). </a:t>
            </a:r>
          </a:p>
          <a:p>
            <a:endParaRPr lang="en-US" sz="1600" dirty="0">
              <a:effectLst/>
            </a:endParaRPr>
          </a:p>
          <a:p>
            <a:r>
              <a:rPr lang="en-US" sz="1600" dirty="0">
                <a:effectLst/>
              </a:rPr>
              <a:t>https://www.shsu.edu/~counsel/hs/counsel.html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853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Types of Rapes and Rapists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Types of Rapes: </a:t>
            </a:r>
          </a:p>
          <a:p>
            <a:r>
              <a:rPr lang="en-US" sz="2000" dirty="0" smtClean="0"/>
              <a:t>Date/Acquaintance Rape </a:t>
            </a:r>
          </a:p>
          <a:p>
            <a:r>
              <a:rPr lang="en-US" sz="2000" dirty="0" smtClean="0"/>
              <a:t>Marital </a:t>
            </a:r>
            <a:r>
              <a:rPr lang="en-US" sz="2000" dirty="0"/>
              <a:t>Rape</a:t>
            </a:r>
          </a:p>
          <a:p>
            <a:r>
              <a:rPr lang="en-US" sz="2000" dirty="0"/>
              <a:t>Statutory </a:t>
            </a:r>
            <a:r>
              <a:rPr lang="en-US" sz="2000" dirty="0" smtClean="0"/>
              <a:t>Rape</a:t>
            </a:r>
          </a:p>
          <a:p>
            <a:r>
              <a:rPr lang="en-US" sz="2000" dirty="0" smtClean="0"/>
              <a:t>Stranger Rape 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Types of Rapists: </a:t>
            </a:r>
          </a:p>
          <a:p>
            <a:r>
              <a:rPr lang="en-US" sz="2000" dirty="0" smtClean="0"/>
              <a:t>Anger </a:t>
            </a:r>
            <a:r>
              <a:rPr lang="en-US" sz="2000" dirty="0"/>
              <a:t>Rapist – 40%</a:t>
            </a:r>
          </a:p>
          <a:p>
            <a:r>
              <a:rPr lang="en-US" sz="2000" dirty="0"/>
              <a:t>Power Rapist – 55%</a:t>
            </a:r>
          </a:p>
          <a:p>
            <a:r>
              <a:rPr lang="en-US" sz="2000" dirty="0"/>
              <a:t>Sadistic Rapist – 5%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/>
              <a:t>V</a:t>
            </a:r>
            <a:r>
              <a:rPr lang="en-US" sz="2000" dirty="0" smtClean="0"/>
              <a:t>ictims </a:t>
            </a:r>
            <a:r>
              <a:rPr lang="en-US" sz="2000" dirty="0"/>
              <a:t>of power rapists </a:t>
            </a:r>
            <a:r>
              <a:rPr lang="en-US" sz="2000" dirty="0" smtClean="0"/>
              <a:t>are believed receive </a:t>
            </a:r>
            <a:r>
              <a:rPr lang="en-US" sz="2000" dirty="0"/>
              <a:t>the least amount of </a:t>
            </a:r>
            <a:r>
              <a:rPr lang="en-US" sz="2000" dirty="0" smtClean="0"/>
              <a:t>support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658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Statutory Rape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All </a:t>
            </a:r>
            <a:r>
              <a:rPr lang="en-US" sz="2400" dirty="0"/>
              <a:t>states have legislation as to the age of consent for sex</a:t>
            </a:r>
          </a:p>
          <a:p>
            <a:endParaRPr lang="en-US" sz="2400" dirty="0"/>
          </a:p>
          <a:p>
            <a:r>
              <a:rPr lang="en-US" sz="2400" dirty="0"/>
              <a:t>Although partnering with an older person may be considered consensual, such relationships may meet the legal definition of statutory rape</a:t>
            </a:r>
          </a:p>
          <a:p>
            <a:endParaRPr lang="en-US" sz="2400" dirty="0"/>
          </a:p>
          <a:p>
            <a:r>
              <a:rPr lang="en-US" sz="2400" dirty="0"/>
              <a:t>Youth, when combined with limited knowledge and experience, can be at risk of sexual and physical victimization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24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Causes of Rape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Rape Myths</a:t>
            </a:r>
          </a:p>
          <a:p>
            <a:r>
              <a:rPr lang="en-US" sz="2400" dirty="0" smtClean="0"/>
              <a:t>Gender Socialization</a:t>
            </a:r>
            <a:endParaRPr lang="en-US" sz="2400" dirty="0"/>
          </a:p>
          <a:p>
            <a:r>
              <a:rPr lang="en-US" sz="2400" dirty="0"/>
              <a:t>Psychological Abnormality</a:t>
            </a:r>
          </a:p>
          <a:p>
            <a:r>
              <a:rPr lang="en-US" sz="2400" dirty="0"/>
              <a:t>Social Learning</a:t>
            </a:r>
          </a:p>
          <a:p>
            <a:r>
              <a:rPr lang="en-US" sz="2400" dirty="0"/>
              <a:t>Sexual Motivation</a:t>
            </a:r>
          </a:p>
          <a:p>
            <a:r>
              <a:rPr lang="en-US" sz="2400" dirty="0"/>
              <a:t>Evolutionary Factors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9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Rape Myths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What are Rape Myths:</a:t>
            </a:r>
          </a:p>
          <a:p>
            <a:r>
              <a:rPr lang="en-US" sz="1800" dirty="0" smtClean="0"/>
              <a:t>Prejudicial</a:t>
            </a:r>
            <a:r>
              <a:rPr lang="en-US" sz="1800" dirty="0"/>
              <a:t>, stereotyped, or false beliefs about rape, rape victims, and </a:t>
            </a:r>
            <a:r>
              <a:rPr lang="en-US" sz="1800" dirty="0" smtClean="0"/>
              <a:t>rapists</a:t>
            </a:r>
            <a:endParaRPr lang="en-US" sz="1800" dirty="0"/>
          </a:p>
          <a:p>
            <a:r>
              <a:rPr lang="en-US" sz="1800" dirty="0"/>
              <a:t>Attitudes and beliefs that are generally false yet widely and persistently held, and that serve to deny and justify male sexual aggression against women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Myths:</a:t>
            </a:r>
            <a:endParaRPr lang="en-US" sz="1800" dirty="0"/>
          </a:p>
          <a:p>
            <a:r>
              <a:rPr lang="en-US" sz="1800" dirty="0"/>
              <a:t>False accusation of rape (0.005% are false allegations)</a:t>
            </a:r>
          </a:p>
          <a:p>
            <a:r>
              <a:rPr lang="en-US" sz="1800" dirty="0"/>
              <a:t>Only certain women are raped</a:t>
            </a:r>
          </a:p>
          <a:p>
            <a:r>
              <a:rPr lang="en-US" sz="1800" dirty="0"/>
              <a:t>Victim-offender relationship</a:t>
            </a:r>
          </a:p>
          <a:p>
            <a:r>
              <a:rPr lang="en-US" sz="1800" dirty="0"/>
              <a:t>Violence of the assault</a:t>
            </a:r>
          </a:p>
          <a:p>
            <a:r>
              <a:rPr lang="en-US" sz="1800" dirty="0"/>
              <a:t>Resistance of the victim</a:t>
            </a:r>
          </a:p>
          <a:p>
            <a:r>
              <a:rPr lang="en-US" sz="1800" dirty="0"/>
              <a:t>Sexual history of the victim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Rape </a:t>
            </a:r>
            <a:r>
              <a:rPr lang="en-US" sz="1800" dirty="0" smtClean="0"/>
              <a:t>Myth Acceptance: </a:t>
            </a:r>
          </a:p>
          <a:p>
            <a:r>
              <a:rPr lang="en-US" sz="1800" dirty="0"/>
              <a:t>I</a:t>
            </a:r>
            <a:r>
              <a:rPr lang="en-US" sz="1800" dirty="0" smtClean="0"/>
              <a:t>s </a:t>
            </a:r>
            <a:r>
              <a:rPr lang="en-US" sz="1800" dirty="0"/>
              <a:t>played out in the courtroom wherein the victim is treated like the offender</a:t>
            </a:r>
          </a:p>
          <a:p>
            <a:r>
              <a:rPr lang="en-US" sz="1800" dirty="0"/>
              <a:t>Her character is being judged as much as his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58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4000" dirty="0" smtClean="0"/>
              <a:t>Gender Socialization</a:t>
            </a:r>
            <a:endParaRPr lang="en-US" sz="4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10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i="1" dirty="0">
                <a:solidFill>
                  <a:srgbClr val="92D050"/>
                </a:solidFill>
              </a:rPr>
              <a:t>What’s gender got to do with it?</a:t>
            </a: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 smtClean="0"/>
              <a:t>The </a:t>
            </a:r>
            <a:r>
              <a:rPr lang="en-US" sz="2000" dirty="0"/>
              <a:t>way a cultural or ethnic group defines gender roles and the woman’s place in society impacts how rape will be </a:t>
            </a:r>
            <a:r>
              <a:rPr lang="en-US" sz="2000" dirty="0" smtClean="0"/>
              <a:t>perceived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 smtClean="0"/>
              <a:t>General </a:t>
            </a:r>
            <a:r>
              <a:rPr lang="en-US" sz="2000" dirty="0"/>
              <a:t>acceptance of traditional gender roles may increase the likelihood of males normalizing dominance and imbalance of power within their dating </a:t>
            </a:r>
            <a:r>
              <a:rPr lang="en-US" sz="2000" dirty="0" smtClean="0"/>
              <a:t>relationships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Negative attitudes toward women, and acceptance of rape myths have been reported as risk factors for perpetuating sexually violent crimes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The </a:t>
            </a:r>
            <a:r>
              <a:rPr lang="en-US" sz="2000" dirty="0"/>
              <a:t>“rapist in the bushes” myth </a:t>
            </a:r>
            <a:r>
              <a:rPr lang="en-US" sz="2000" dirty="0" smtClean="0"/>
              <a:t>may make adolescent </a:t>
            </a:r>
            <a:r>
              <a:rPr lang="en-US" sz="2000" dirty="0"/>
              <a:t>females less likely to view sexually violent behavior in friends and acquaintances as criminal</a:t>
            </a:r>
          </a:p>
        </p:txBody>
      </p:sp>
    </p:spTree>
    <p:extLst>
      <p:ext uri="{BB962C8B-B14F-4D97-AF65-F5344CB8AC3E}">
        <p14:creationId xmlns:p14="http://schemas.microsoft.com/office/powerpoint/2010/main" val="11989035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Dynamics of Reporting Rape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Hidden </a:t>
            </a:r>
            <a:r>
              <a:rPr lang="en-US" sz="2400" dirty="0" smtClean="0"/>
              <a:t>crime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More likely to report </a:t>
            </a:r>
            <a:r>
              <a:rPr lang="en-US" sz="2400" dirty="0" smtClean="0"/>
              <a:t>if:</a:t>
            </a:r>
          </a:p>
          <a:p>
            <a:r>
              <a:rPr lang="en-US" sz="2400" dirty="0" smtClean="0"/>
              <a:t>Weapon used</a:t>
            </a:r>
          </a:p>
          <a:p>
            <a:r>
              <a:rPr lang="en-US" sz="2400" dirty="0" smtClean="0"/>
              <a:t>Other </a:t>
            </a:r>
            <a:r>
              <a:rPr lang="en-US" sz="2400" dirty="0"/>
              <a:t>crime </a:t>
            </a:r>
            <a:r>
              <a:rPr lang="en-US" sz="2400" dirty="0" smtClean="0"/>
              <a:t>committed</a:t>
            </a:r>
          </a:p>
          <a:p>
            <a:r>
              <a:rPr lang="en-US" sz="2400" dirty="0" smtClean="0"/>
              <a:t>Victim injured—3½ times more </a:t>
            </a:r>
            <a:r>
              <a:rPr lang="en-US" sz="2400" dirty="0"/>
              <a:t>likely to report than those not </a:t>
            </a:r>
            <a:r>
              <a:rPr lang="en-US" sz="2400" dirty="0" smtClean="0"/>
              <a:t>clinically injured—police </a:t>
            </a:r>
            <a:r>
              <a:rPr lang="en-US" sz="2400" dirty="0"/>
              <a:t>are more likely to </a:t>
            </a:r>
            <a:r>
              <a:rPr lang="en-US" sz="2400" dirty="0" smtClean="0"/>
              <a:t>believe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Major concern among rape advocates </a:t>
            </a:r>
            <a:r>
              <a:rPr lang="en-US" sz="2400" dirty="0" smtClean="0"/>
              <a:t>is that women </a:t>
            </a:r>
            <a:r>
              <a:rPr lang="en-US" sz="2400" dirty="0"/>
              <a:t>and </a:t>
            </a:r>
            <a:r>
              <a:rPr lang="en-US" sz="2400" dirty="0" smtClean="0"/>
              <a:t>men </a:t>
            </a:r>
            <a:r>
              <a:rPr lang="en-US" sz="2400" dirty="0"/>
              <a:t>are not reporting their sexual victimization</a:t>
            </a:r>
          </a:p>
        </p:txBody>
      </p:sp>
    </p:spTree>
    <p:extLst>
      <p:ext uri="{BB962C8B-B14F-4D97-AF65-F5344CB8AC3E}">
        <p14:creationId xmlns:p14="http://schemas.microsoft.com/office/powerpoint/2010/main" val="11186648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Nonreporting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Why not report?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Perception</a:t>
            </a:r>
          </a:p>
          <a:p>
            <a:r>
              <a:rPr lang="en-US" sz="2400" dirty="0" smtClean="0"/>
              <a:t>Denial </a:t>
            </a:r>
            <a:endParaRPr lang="en-US" sz="2400" dirty="0"/>
          </a:p>
          <a:p>
            <a:r>
              <a:rPr lang="en-US" sz="2400" dirty="0"/>
              <a:t>Fear of the Legal System </a:t>
            </a:r>
          </a:p>
          <a:p>
            <a:r>
              <a:rPr lang="en-US" sz="2400" dirty="0"/>
              <a:t>Fear of Retaliation </a:t>
            </a:r>
          </a:p>
          <a:p>
            <a:r>
              <a:rPr lang="en-US" sz="2400" dirty="0"/>
              <a:t>Guilt and Blame </a:t>
            </a:r>
          </a:p>
          <a:p>
            <a:r>
              <a:rPr lang="en-US" sz="2400" dirty="0"/>
              <a:t>Personal Matter </a:t>
            </a:r>
          </a:p>
          <a:p>
            <a:r>
              <a:rPr lang="en-US" sz="2400" dirty="0"/>
              <a:t>Victim–Offender </a:t>
            </a:r>
            <a:r>
              <a:rPr lang="en-US" sz="2400" dirty="0" smtClean="0"/>
              <a:t>Relationship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Should we report?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01940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Why Some People </a:t>
            </a:r>
            <a:br>
              <a:rPr lang="en-US" sz="4000" dirty="0" smtClean="0"/>
            </a:br>
            <a:r>
              <a:rPr lang="en-US" sz="4000" dirty="0" smtClean="0"/>
              <a:t>Choose to Report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4958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For </a:t>
            </a:r>
            <a:r>
              <a:rPr lang="en-US" sz="2400" dirty="0"/>
              <a:t>justice to be served</a:t>
            </a:r>
          </a:p>
          <a:p>
            <a:r>
              <a:rPr lang="en-US" sz="2400" dirty="0"/>
              <a:t>To receive support or assistance from others</a:t>
            </a:r>
          </a:p>
          <a:p>
            <a:r>
              <a:rPr lang="en-US" sz="2400" dirty="0"/>
              <a:t>To alleviate psychological/emotional distress</a:t>
            </a:r>
          </a:p>
          <a:p>
            <a:r>
              <a:rPr lang="en-US" sz="2400" dirty="0"/>
              <a:t>To help deter future crimes against themselves and others</a:t>
            </a:r>
          </a:p>
          <a:p>
            <a:r>
              <a:rPr lang="en-US" sz="2400" dirty="0"/>
              <a:t>Because they are supported by those close to them (family, friends, etc.) who they first tell about the crime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614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Why Some People </a:t>
            </a:r>
            <a:br>
              <a:rPr lang="en-US" sz="4000" dirty="0" smtClean="0"/>
            </a:br>
            <a:r>
              <a:rPr lang="en-US" sz="4000" dirty="0" smtClean="0"/>
              <a:t>Do Not Report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86800" cy="44958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They </a:t>
            </a:r>
            <a:r>
              <a:rPr lang="en-US" sz="2400" dirty="0"/>
              <a:t>want to keep it private</a:t>
            </a:r>
          </a:p>
          <a:p>
            <a:r>
              <a:rPr lang="en-US" sz="2400" dirty="0"/>
              <a:t>They do not believe the police or others can help</a:t>
            </a:r>
          </a:p>
          <a:p>
            <a:r>
              <a:rPr lang="en-US" sz="2400" dirty="0"/>
              <a:t>They want to avoid thinking about what happened to them</a:t>
            </a:r>
          </a:p>
          <a:p>
            <a:r>
              <a:rPr lang="en-US" sz="2400" dirty="0"/>
              <a:t>Fear of negative reaction or consequences such as sham or victim blaming</a:t>
            </a:r>
          </a:p>
          <a:p>
            <a:r>
              <a:rPr lang="en-US" sz="2400" dirty="0"/>
              <a:t>Perceived lack of resources and social support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33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Effects of Victimization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4958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Individual responses differ</a:t>
            </a:r>
          </a:p>
          <a:p>
            <a:endParaRPr lang="en-US" sz="2400" dirty="0" smtClean="0"/>
          </a:p>
          <a:p>
            <a:r>
              <a:rPr lang="en-US" sz="2400" dirty="0" smtClean="0"/>
              <a:t>Common responses:</a:t>
            </a:r>
          </a:p>
          <a:p>
            <a:pPr lvl="1"/>
            <a:r>
              <a:rPr lang="en-US" sz="2400" dirty="0" smtClean="0"/>
              <a:t>Depression </a:t>
            </a:r>
          </a:p>
          <a:p>
            <a:pPr lvl="1"/>
            <a:r>
              <a:rPr lang="en-US" sz="2400" dirty="0" smtClean="0"/>
              <a:t>Anxiety </a:t>
            </a:r>
          </a:p>
          <a:p>
            <a:pPr lvl="1"/>
            <a:r>
              <a:rPr lang="en-US" sz="2400" dirty="0" smtClean="0"/>
              <a:t>Self-blame</a:t>
            </a:r>
          </a:p>
          <a:p>
            <a:pPr lvl="1"/>
            <a:r>
              <a:rPr lang="en-US" sz="2400" dirty="0" smtClean="0"/>
              <a:t>Post-traumatic stress symptoms </a:t>
            </a:r>
          </a:p>
          <a:p>
            <a:pPr lvl="1"/>
            <a:r>
              <a:rPr lang="en-US" sz="2400" dirty="0" smtClean="0"/>
              <a:t>Miss time from work and school</a:t>
            </a:r>
          </a:p>
          <a:p>
            <a:pPr lvl="1"/>
            <a:r>
              <a:rPr lang="en-US" sz="2400" dirty="0" smtClean="0"/>
              <a:t>Financial burdens (miss work, medical bills, legal fees)</a:t>
            </a:r>
          </a:p>
        </p:txBody>
      </p:sp>
    </p:spTree>
    <p:extLst>
      <p:ext uri="{BB962C8B-B14F-4D97-AF65-F5344CB8AC3E}">
        <p14:creationId xmlns:p14="http://schemas.microsoft.com/office/powerpoint/2010/main" val="408548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Question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type of person who is most likely to be beaten and victimized at a bar is a: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A.  Caucasian </a:t>
            </a:r>
          </a:p>
          <a:p>
            <a:pPr marL="0" indent="0">
              <a:buNone/>
            </a:pPr>
            <a:r>
              <a:rPr lang="en-US" sz="2400" dirty="0"/>
              <a:t>B.  </a:t>
            </a:r>
            <a:r>
              <a:rPr lang="en-US" sz="2400" dirty="0" smtClean="0"/>
              <a:t>Adolescent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C.  </a:t>
            </a:r>
            <a:r>
              <a:rPr lang="en-US" sz="2400" dirty="0" smtClean="0"/>
              <a:t>Woman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D.  </a:t>
            </a:r>
            <a:r>
              <a:rPr lang="en-US" sz="2400" dirty="0" smtClean="0"/>
              <a:t>Man 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Answer:  </a:t>
            </a:r>
            <a:r>
              <a:rPr lang="en-US" sz="2400" dirty="0"/>
              <a:t>D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410200"/>
            <a:ext cx="199472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6070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To Do If You Have Been Sexually Assaulted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consider seeking immediate medical attention to rule out injury, pregnancy, and/or STDs.</a:t>
            </a:r>
          </a:p>
          <a:p>
            <a:r>
              <a:rPr lang="en-US" sz="2000" dirty="0"/>
              <a:t>DON’T shower, change clothes, or eat or drink before seeking medical attention.  These are important factors in the event you decide to report it.</a:t>
            </a:r>
          </a:p>
          <a:p>
            <a:r>
              <a:rPr lang="en-US" sz="2000" dirty="0"/>
              <a:t>DO talk with a trusted individual about what happened.</a:t>
            </a:r>
          </a:p>
          <a:p>
            <a:r>
              <a:rPr lang="en-US" sz="2000" dirty="0"/>
              <a:t>DON’T blame yourself or play the “what if” game.</a:t>
            </a:r>
          </a:p>
          <a:p>
            <a:r>
              <a:rPr lang="en-US" sz="2000" dirty="0"/>
              <a:t>DON’T feel pressured by anyone else’s point of view on reporting or prosecuting. Remember, just because you contact the police does not mean that you are required to file a report. </a:t>
            </a:r>
          </a:p>
          <a:p>
            <a:r>
              <a:rPr lang="en-US" sz="2000" dirty="0"/>
              <a:t>DO write down everything you remember as soon as possible</a:t>
            </a:r>
          </a:p>
          <a:p>
            <a:r>
              <a:rPr lang="en-US" sz="2000" dirty="0"/>
              <a:t>DON’T be afraid to ask questions of professionals or authorities or let them know if you feel uncomfortable.</a:t>
            </a:r>
          </a:p>
          <a:p>
            <a:r>
              <a:rPr lang="en-US" sz="2000" dirty="0"/>
              <a:t>DO seek counseling to help you deal with what happened</a:t>
            </a:r>
          </a:p>
        </p:txBody>
      </p:sp>
    </p:spTree>
    <p:extLst>
      <p:ext uri="{BB962C8B-B14F-4D97-AF65-F5344CB8AC3E}">
        <p14:creationId xmlns:p14="http://schemas.microsoft.com/office/powerpoint/2010/main" val="71735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</a:t>
            </a:r>
            <a:r>
              <a:rPr lang="en-US" sz="4000" dirty="0" smtClean="0"/>
              <a:t>To Do If Your Friend Has Been </a:t>
            </a:r>
            <a:r>
              <a:rPr lang="en-US" sz="4000" dirty="0"/>
              <a:t>Sexually Assaulted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Believe Them</a:t>
            </a:r>
          </a:p>
          <a:p>
            <a:r>
              <a:rPr lang="en-US" sz="2400" dirty="0" smtClean="0"/>
              <a:t>No Victim Blaming </a:t>
            </a:r>
          </a:p>
          <a:p>
            <a:r>
              <a:rPr lang="en-US" sz="2400" dirty="0" smtClean="0"/>
              <a:t>No Gossiping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947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Being a first responder…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100" dirty="0" smtClean="0"/>
              <a:t>Sexual assaults are </a:t>
            </a:r>
            <a:r>
              <a:rPr lang="en-US" sz="2100" dirty="0"/>
              <a:t>most common to college-aged students</a:t>
            </a:r>
            <a:endParaRPr lang="en-US" sz="2100" dirty="0" smtClean="0"/>
          </a:p>
          <a:p>
            <a:endParaRPr lang="en-US" sz="2100" dirty="0"/>
          </a:p>
          <a:p>
            <a:r>
              <a:rPr lang="en-US" sz="2100" dirty="0" smtClean="0"/>
              <a:t>At least 75% of crime victims report a crime to a close friend or relative before they report it to police or seek professional help to assist in their recovery</a:t>
            </a:r>
          </a:p>
          <a:p>
            <a:endParaRPr lang="en-US" sz="2100" dirty="0" smtClean="0"/>
          </a:p>
          <a:p>
            <a:r>
              <a:rPr lang="en-US" sz="2100" dirty="0" smtClean="0"/>
              <a:t>The support and care that a crime victim receives from the first person they disclose can have a tremendous impact on them getting the proper care they need</a:t>
            </a:r>
          </a:p>
          <a:p>
            <a:endParaRPr lang="en-US" sz="2100" dirty="0" smtClean="0"/>
          </a:p>
          <a:p>
            <a:r>
              <a:rPr lang="en-US" sz="2100" dirty="0"/>
              <a:t>A proper response to a crime victim increase the likelihood that they will:</a:t>
            </a:r>
          </a:p>
          <a:p>
            <a:endParaRPr lang="en-US" sz="2100" dirty="0"/>
          </a:p>
          <a:p>
            <a:pPr lvl="1"/>
            <a:r>
              <a:rPr lang="en-US" sz="2100" dirty="0"/>
              <a:t>Report the crime to authorities</a:t>
            </a:r>
          </a:p>
          <a:p>
            <a:pPr lvl="1"/>
            <a:r>
              <a:rPr lang="en-US" sz="2100" dirty="0"/>
              <a:t>Seek legal and other types of help they may require</a:t>
            </a:r>
          </a:p>
          <a:p>
            <a:pPr lvl="1"/>
            <a:r>
              <a:rPr lang="en-US" sz="2100" dirty="0"/>
              <a:t>Begin the emotional and psychological process of recovery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466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Being a first responder…	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Caring for others: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Believe them</a:t>
            </a:r>
          </a:p>
          <a:p>
            <a:r>
              <a:rPr lang="en-US" sz="2000" dirty="0" smtClean="0"/>
              <a:t>Have empathy – try to feel what they are feeling</a:t>
            </a:r>
          </a:p>
          <a:p>
            <a:r>
              <a:rPr lang="en-US" sz="2000" dirty="0" smtClean="0"/>
              <a:t>Allow them to feel the emotions - even if it is NOT how you may respond in a similar situation</a:t>
            </a:r>
          </a:p>
          <a:p>
            <a:r>
              <a:rPr lang="en-US" sz="2000" dirty="0" smtClean="0"/>
              <a:t>Listen </a:t>
            </a:r>
            <a:endParaRPr lang="en-US" sz="2000" dirty="0"/>
          </a:p>
          <a:p>
            <a:r>
              <a:rPr lang="en-US" sz="2000" dirty="0"/>
              <a:t>Show support</a:t>
            </a:r>
          </a:p>
          <a:p>
            <a:r>
              <a:rPr lang="en-US" sz="2000" dirty="0"/>
              <a:t>Demonstrate warmth</a:t>
            </a:r>
          </a:p>
          <a:p>
            <a:r>
              <a:rPr lang="en-US" sz="2000" dirty="0"/>
              <a:t>Be </a:t>
            </a:r>
            <a:r>
              <a:rPr lang="en-US" sz="2000" dirty="0" smtClean="0"/>
              <a:t>patient</a:t>
            </a:r>
          </a:p>
          <a:p>
            <a:r>
              <a:rPr lang="en-US" sz="2000" dirty="0"/>
              <a:t>Do not tell the </a:t>
            </a:r>
            <a:r>
              <a:rPr lang="en-US" sz="2000" dirty="0" smtClean="0"/>
              <a:t>victim </a:t>
            </a:r>
            <a:r>
              <a:rPr lang="en-US" sz="2000" dirty="0"/>
              <a:t>what they need to </a:t>
            </a:r>
            <a:r>
              <a:rPr lang="en-US" sz="2000" dirty="0" smtClean="0"/>
              <a:t>do</a:t>
            </a:r>
            <a:endParaRPr lang="en-US" sz="2000" dirty="0"/>
          </a:p>
          <a:p>
            <a:r>
              <a:rPr lang="en-US" sz="2000" dirty="0"/>
              <a:t>Being a victim takes an individual’s control out of their hands; allow them to have control of their situation in the </a:t>
            </a:r>
            <a:r>
              <a:rPr lang="en-US" sz="2000" dirty="0" smtClean="0"/>
              <a:t>aftermath 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Empower!</a:t>
            </a:r>
            <a:endParaRPr lang="en-US" sz="2000" dirty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651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Being a first responder…	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2400" dirty="0"/>
          </a:p>
          <a:p>
            <a:pPr marL="0" indent="0">
              <a:buNone/>
            </a:pPr>
            <a:r>
              <a:rPr lang="en-US" sz="2400" dirty="0"/>
              <a:t>Avoid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Minimizing the concern </a:t>
            </a:r>
          </a:p>
          <a:p>
            <a:r>
              <a:rPr lang="en-US" sz="2400" dirty="0"/>
              <a:t>Making light of the situation</a:t>
            </a:r>
          </a:p>
          <a:p>
            <a:r>
              <a:rPr lang="en-US" sz="2400" dirty="0"/>
              <a:t>Changing the </a:t>
            </a:r>
            <a:r>
              <a:rPr lang="en-US" sz="2400" dirty="0" smtClean="0"/>
              <a:t>subject</a:t>
            </a:r>
          </a:p>
          <a:p>
            <a:r>
              <a:rPr lang="en-US" sz="2400" dirty="0" smtClean="0"/>
              <a:t>Blaming the victim</a:t>
            </a:r>
          </a:p>
          <a:p>
            <a:r>
              <a:rPr lang="en-US" sz="2400" dirty="0" smtClean="0"/>
              <a:t>Become the investigator</a:t>
            </a:r>
          </a:p>
          <a:p>
            <a:r>
              <a:rPr lang="en-US" sz="2400" dirty="0" smtClean="0"/>
              <a:t>Gossiping</a:t>
            </a:r>
            <a:endParaRPr lang="en-US" sz="2400" dirty="0"/>
          </a:p>
          <a:p>
            <a:pPr lvl="1"/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434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Being a first responder…	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Instead of telling them what they need to do, ask them what you can do to help:</a:t>
            </a:r>
          </a:p>
          <a:p>
            <a:endParaRPr lang="en-US" sz="2400" dirty="0" smtClean="0"/>
          </a:p>
          <a:p>
            <a:pPr lvl="1"/>
            <a:r>
              <a:rPr lang="en-US" sz="2400" dirty="0" smtClean="0"/>
              <a:t>What do you need from me right now?</a:t>
            </a:r>
          </a:p>
          <a:p>
            <a:pPr lvl="1"/>
            <a:r>
              <a:rPr lang="en-US" sz="2400" dirty="0" smtClean="0"/>
              <a:t>Is there anything I can do to help?</a:t>
            </a:r>
          </a:p>
          <a:p>
            <a:pPr lvl="1"/>
            <a:r>
              <a:rPr lang="en-US" sz="2400" dirty="0" smtClean="0"/>
              <a:t>Is there anybody you would like me to call for you?</a:t>
            </a:r>
          </a:p>
          <a:p>
            <a:pPr lvl="1"/>
            <a:r>
              <a:rPr lang="en-US" sz="2400" dirty="0" smtClean="0"/>
              <a:t>Would it be helpful to talk about your options?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62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Being a first responder…	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Providing Resources: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911/law enforcement</a:t>
            </a:r>
          </a:p>
          <a:p>
            <a:r>
              <a:rPr lang="en-US" sz="2600" dirty="0" smtClean="0"/>
              <a:t>Emergency </a:t>
            </a:r>
            <a:r>
              <a:rPr lang="en-US" sz="2600" dirty="0"/>
              <a:t>m</a:t>
            </a:r>
            <a:r>
              <a:rPr lang="en-US" sz="2600" dirty="0" smtClean="0"/>
              <a:t>edical </a:t>
            </a:r>
            <a:r>
              <a:rPr lang="en-US" sz="2600" dirty="0"/>
              <a:t>s</a:t>
            </a:r>
            <a:r>
              <a:rPr lang="en-US" sz="2600" dirty="0" smtClean="0"/>
              <a:t>ervices</a:t>
            </a:r>
          </a:p>
          <a:p>
            <a:r>
              <a:rPr lang="en-US" sz="2600" dirty="0" smtClean="0"/>
              <a:t>Victim services and social service agencies (hotlines, shelters, counseling, etc.)</a:t>
            </a:r>
          </a:p>
          <a:p>
            <a:r>
              <a:rPr lang="en-US" sz="2600" dirty="0" smtClean="0"/>
              <a:t>Health services</a:t>
            </a:r>
          </a:p>
          <a:p>
            <a:r>
              <a:rPr lang="en-US" sz="2600" dirty="0" smtClean="0"/>
              <a:t>Mental health services/counseling</a:t>
            </a:r>
          </a:p>
          <a:p>
            <a:r>
              <a:rPr lang="en-US" sz="2600" dirty="0" smtClean="0"/>
              <a:t>Legal assistance </a:t>
            </a:r>
          </a:p>
          <a:p>
            <a:r>
              <a:rPr lang="en-US" sz="2600" dirty="0" smtClean="0"/>
              <a:t>Criminal justice </a:t>
            </a:r>
            <a:r>
              <a:rPr lang="en-US" sz="2600" dirty="0"/>
              <a:t>s</a:t>
            </a:r>
            <a:r>
              <a:rPr lang="en-US" sz="2600" dirty="0" smtClean="0"/>
              <a:t>ystem </a:t>
            </a:r>
            <a:r>
              <a:rPr lang="en-US" sz="2600" dirty="0"/>
              <a:t>p</a:t>
            </a:r>
            <a:r>
              <a:rPr lang="en-US" sz="2600" dirty="0" smtClean="0"/>
              <a:t>rograms (victim advocates, crime victim compensation)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610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Being a first responder…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dirty="0"/>
              <a:t>Specific </a:t>
            </a:r>
            <a:r>
              <a:rPr lang="en-US" sz="2000" dirty="0" smtClean="0"/>
              <a:t>Resources:</a:t>
            </a:r>
          </a:p>
          <a:p>
            <a:pPr marL="0" lvl="0" indent="0">
              <a:buNone/>
            </a:pPr>
            <a:endParaRPr lang="en-US" sz="1100" dirty="0" smtClean="0">
              <a:effectLst/>
            </a:endParaRPr>
          </a:p>
          <a:p>
            <a:pPr lvl="0"/>
            <a:r>
              <a:rPr lang="en-US" sz="2000" dirty="0" smtClean="0">
                <a:effectLst/>
              </a:rPr>
              <a:t>911</a:t>
            </a:r>
          </a:p>
          <a:p>
            <a:pPr lvl="0"/>
            <a:r>
              <a:rPr lang="en-US" sz="2000" dirty="0" smtClean="0">
                <a:effectLst/>
              </a:rPr>
              <a:t>Huntsville </a:t>
            </a:r>
            <a:r>
              <a:rPr lang="en-US" sz="2000" dirty="0">
                <a:effectLst/>
              </a:rPr>
              <a:t>Police Department: (936) 291-5480</a:t>
            </a:r>
            <a:endParaRPr lang="en-US" sz="2000" dirty="0" smtClean="0">
              <a:effectLst/>
            </a:endParaRPr>
          </a:p>
          <a:p>
            <a:pPr lvl="0"/>
            <a:r>
              <a:rPr lang="en-US" sz="2000" dirty="0" smtClean="0">
                <a:effectLst/>
              </a:rPr>
              <a:t>SHSU University </a:t>
            </a:r>
            <a:r>
              <a:rPr lang="en-US" sz="2000" dirty="0">
                <a:effectLst/>
              </a:rPr>
              <a:t>Police Department: (936) 294-1794</a:t>
            </a:r>
          </a:p>
          <a:p>
            <a:pPr lvl="0"/>
            <a:r>
              <a:rPr lang="en-US" sz="2000" dirty="0" smtClean="0">
                <a:effectLst/>
              </a:rPr>
              <a:t>SHSU </a:t>
            </a:r>
            <a:r>
              <a:rPr lang="en-US" sz="2000" dirty="0">
                <a:effectLst/>
              </a:rPr>
              <a:t>Counseling Center:  (936) 294-1720</a:t>
            </a:r>
          </a:p>
          <a:p>
            <a:pPr lvl="0"/>
            <a:r>
              <a:rPr lang="en-US" sz="2000" dirty="0">
                <a:effectLst/>
              </a:rPr>
              <a:t>SHSU Student Health Center:  (936) 294-1805</a:t>
            </a:r>
          </a:p>
          <a:p>
            <a:pPr lvl="0"/>
            <a:r>
              <a:rPr lang="en-US" sz="2000" dirty="0">
                <a:effectLst/>
              </a:rPr>
              <a:t>Huntsville SAAFE </a:t>
            </a:r>
            <a:r>
              <a:rPr lang="en-US" sz="2000" dirty="0" smtClean="0">
                <a:effectLst/>
              </a:rPr>
              <a:t>House - </a:t>
            </a:r>
            <a:r>
              <a:rPr lang="en-US" sz="2000" dirty="0">
                <a:effectLst/>
              </a:rPr>
              <a:t>Hotline:  (936) 291-3369</a:t>
            </a:r>
          </a:p>
          <a:p>
            <a:pPr lvl="0"/>
            <a:r>
              <a:rPr lang="en-US" sz="2000" dirty="0">
                <a:effectLst/>
              </a:rPr>
              <a:t>Huntsville SAAFE </a:t>
            </a:r>
            <a:r>
              <a:rPr lang="en-US" sz="2000" dirty="0" smtClean="0">
                <a:effectLst/>
              </a:rPr>
              <a:t>House - Office</a:t>
            </a:r>
            <a:r>
              <a:rPr lang="en-US" sz="2000" dirty="0">
                <a:effectLst/>
              </a:rPr>
              <a:t>:  (936) 291-3529</a:t>
            </a:r>
          </a:p>
          <a:p>
            <a:pPr lvl="0"/>
            <a:r>
              <a:rPr lang="en-US" sz="2000" dirty="0">
                <a:effectLst/>
              </a:rPr>
              <a:t>Montgomery County Women’s Center:  (936) 441-7273</a:t>
            </a:r>
          </a:p>
          <a:p>
            <a:pPr lvl="0"/>
            <a:r>
              <a:rPr lang="en-US" sz="2000" dirty="0">
                <a:effectLst/>
              </a:rPr>
              <a:t>Texas Association Against Sexual Assault: </a:t>
            </a:r>
            <a:r>
              <a:rPr lang="en-US" sz="2000" dirty="0" smtClean="0">
                <a:effectLst/>
              </a:rPr>
              <a:t>(888) 91-TAASA</a:t>
            </a:r>
            <a:endParaRPr lang="en-US" sz="2000" dirty="0">
              <a:effectLst/>
            </a:endParaRPr>
          </a:p>
          <a:p>
            <a:pPr lvl="0"/>
            <a:r>
              <a:rPr lang="en-US" sz="2000" dirty="0">
                <a:effectLst/>
              </a:rPr>
              <a:t>National Sexual Assault Hotline: </a:t>
            </a:r>
            <a:r>
              <a:rPr lang="en-US" sz="2000" dirty="0" smtClean="0">
                <a:effectLst/>
              </a:rPr>
              <a:t>(800) 656-HOPE</a:t>
            </a:r>
            <a:endParaRPr lang="en-US" sz="2000" dirty="0">
              <a:effectLst/>
            </a:endParaRPr>
          </a:p>
          <a:p>
            <a:pPr lvl="0"/>
            <a:r>
              <a:rPr lang="en-US" sz="2000" dirty="0">
                <a:effectLst/>
              </a:rPr>
              <a:t>National Domestic Violence Hotline:  </a:t>
            </a:r>
            <a:r>
              <a:rPr lang="en-US" sz="2000" dirty="0" smtClean="0">
                <a:effectLst/>
              </a:rPr>
              <a:t>(800) 799-SAFE</a:t>
            </a:r>
            <a:endParaRPr lang="en-US" sz="2000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6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Being a first responder…	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There is NO way of telling who among us has been victimized by crime: who has been psychologically damaged as the result of crime…</a:t>
            </a:r>
          </a:p>
          <a:p>
            <a:endParaRPr lang="en-US" sz="2400" dirty="0" smtClean="0"/>
          </a:p>
          <a:p>
            <a:r>
              <a:rPr lang="en-US" sz="2400" dirty="0" smtClean="0"/>
              <a:t>Be aware of how you carry yourself </a:t>
            </a:r>
          </a:p>
          <a:p>
            <a:r>
              <a:rPr lang="en-US" sz="2400" dirty="0" smtClean="0"/>
              <a:t>Be aware of the language you use and jokes you tell</a:t>
            </a:r>
          </a:p>
          <a:p>
            <a:r>
              <a:rPr lang="en-US" sz="2400" dirty="0" smtClean="0"/>
              <a:t>Always present yourself as an ally to crime victims</a:t>
            </a:r>
          </a:p>
          <a:p>
            <a:r>
              <a:rPr lang="en-US" sz="2400" dirty="0" smtClean="0"/>
              <a:t>Speak up when you hear someone spreading information</a:t>
            </a:r>
          </a:p>
          <a:p>
            <a:endParaRPr lang="en-US" sz="2400" dirty="0"/>
          </a:p>
          <a:p>
            <a:r>
              <a:rPr lang="en-US" sz="2400" dirty="0" smtClean="0"/>
              <a:t>Remember:</a:t>
            </a:r>
          </a:p>
          <a:p>
            <a:r>
              <a:rPr lang="en-US" sz="2400" dirty="0" smtClean="0"/>
              <a:t>You are not a professional</a:t>
            </a:r>
          </a:p>
          <a:p>
            <a:r>
              <a:rPr lang="en-US" sz="2400" dirty="0" smtClean="0"/>
              <a:t>You are not obligated to take care of someone</a:t>
            </a:r>
          </a:p>
          <a:p>
            <a:r>
              <a:rPr lang="en-US" sz="2400" dirty="0" smtClean="0"/>
              <a:t>Be aware of secondary victimization</a:t>
            </a:r>
          </a:p>
        </p:txBody>
      </p:sp>
    </p:spTree>
    <p:extLst>
      <p:ext uri="{BB962C8B-B14F-4D97-AF65-F5344CB8AC3E}">
        <p14:creationId xmlns:p14="http://schemas.microsoft.com/office/powerpoint/2010/main" val="200162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Rape Prone Societies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800" dirty="0" smtClean="0">
              <a:latin typeface="Verdana"/>
              <a:cs typeface="Verdana"/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latin typeface="Verdana"/>
                <a:cs typeface="Verdana"/>
              </a:rPr>
              <a:t>Peggy </a:t>
            </a:r>
            <a:r>
              <a:rPr lang="en-US" sz="1800" dirty="0">
                <a:latin typeface="Verdana"/>
                <a:cs typeface="Verdana"/>
              </a:rPr>
              <a:t>Reeves Sanday identifies cultural factors common to societies where incidence of rape is highest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Verdana"/>
                <a:cs typeface="Verdana"/>
              </a:rPr>
              <a:t>Tolerance/glorification of masculine violence</a:t>
            </a:r>
          </a:p>
          <a:p>
            <a:r>
              <a:rPr lang="en-US" sz="1800" dirty="0">
                <a:latin typeface="Verdana"/>
                <a:cs typeface="Verdana"/>
              </a:rPr>
              <a:t>Lower status of women relative to men with less economic and political power</a:t>
            </a:r>
          </a:p>
          <a:p>
            <a:r>
              <a:rPr lang="en-US" sz="1800" dirty="0">
                <a:latin typeface="Verdana"/>
                <a:cs typeface="Verdana"/>
              </a:rPr>
              <a:t>Socialization of boys in developmental years to hold attitudes that demean women and their judgments, remain aloof from childrearing &amp; household duties, and devalue these &amp; all </a:t>
            </a:r>
            <a:r>
              <a:rPr lang="ja-JP" altLang="en-US" sz="1800" dirty="0">
                <a:latin typeface="Verdana"/>
                <a:cs typeface="Verdana"/>
              </a:rPr>
              <a:t>“</a:t>
            </a:r>
            <a:r>
              <a:rPr lang="en-US" sz="1800" dirty="0">
                <a:latin typeface="Verdana"/>
                <a:cs typeface="Verdana"/>
              </a:rPr>
              <a:t>women</a:t>
            </a:r>
            <a:r>
              <a:rPr lang="ja-JP" altLang="en-US" sz="1800" dirty="0">
                <a:latin typeface="Verdana"/>
                <a:cs typeface="Verdana"/>
              </a:rPr>
              <a:t>’</a:t>
            </a:r>
            <a:r>
              <a:rPr lang="en-US" sz="1800" dirty="0">
                <a:latin typeface="Verdana"/>
                <a:cs typeface="Verdana"/>
              </a:rPr>
              <a:t>s work.</a:t>
            </a:r>
            <a:r>
              <a:rPr lang="ja-JP" altLang="en-US" sz="1800" dirty="0">
                <a:latin typeface="Verdana"/>
                <a:cs typeface="Verdana"/>
              </a:rPr>
              <a:t>”</a:t>
            </a:r>
            <a:endParaRPr lang="en-US" sz="1800" dirty="0">
              <a:latin typeface="Verdana"/>
              <a:cs typeface="Verdana"/>
            </a:endParaRPr>
          </a:p>
          <a:p>
            <a:r>
              <a:rPr lang="en-US" sz="1800" dirty="0"/>
              <a:t>Rape/threat of rape alters a woman’s meaning and experience of nature, solitude, and night </a:t>
            </a:r>
            <a:r>
              <a:rPr lang="en-US" sz="1800" dirty="0" smtClean="0"/>
              <a:t>- makes </a:t>
            </a:r>
            <a:r>
              <a:rPr lang="en-US" sz="1800" dirty="0"/>
              <a:t>enjoyment of these less possible</a:t>
            </a:r>
            <a:r>
              <a:rPr lang="en-US" sz="18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Verdana"/>
                <a:cs typeface="Verdana"/>
              </a:rPr>
              <a:t>Rape/threat of rape makes women more dependent on men (and other women).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Verdana"/>
                <a:cs typeface="Verdana"/>
              </a:rPr>
              <a:t>Rape/threat of rape inhibits women</a:t>
            </a:r>
            <a:r>
              <a:rPr lang="ja-JP" altLang="en-US" sz="1800" dirty="0">
                <a:latin typeface="Verdana"/>
                <a:cs typeface="Verdana"/>
              </a:rPr>
              <a:t>’</a:t>
            </a:r>
            <a:r>
              <a:rPr lang="en-US" sz="1800" dirty="0">
                <a:latin typeface="Verdana"/>
                <a:cs typeface="Verdana"/>
              </a:rPr>
              <a:t>s expressiveness.</a:t>
            </a:r>
          </a:p>
          <a:p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83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Question…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Women </a:t>
            </a:r>
            <a:r>
              <a:rPr lang="en-US" sz="2400" dirty="0"/>
              <a:t>are far more likely to be raped and abused: 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/>
              <a:t>A.  by a stranger at a bar </a:t>
            </a:r>
            <a:br>
              <a:rPr lang="en-US" sz="2400" dirty="0"/>
            </a:br>
            <a:r>
              <a:rPr lang="en-US" sz="2400" dirty="0"/>
              <a:t>B.  at home by someone they love and trust </a:t>
            </a:r>
          </a:p>
          <a:p>
            <a:pPr marL="0" indent="0">
              <a:buNone/>
            </a:pPr>
            <a:r>
              <a:rPr lang="en-US" sz="2400" dirty="0"/>
              <a:t>C.  when intoxicated  </a:t>
            </a:r>
          </a:p>
          <a:p>
            <a:pPr marL="0" indent="0">
              <a:buNone/>
            </a:pPr>
            <a:r>
              <a:rPr lang="en-US" sz="2400" dirty="0"/>
              <a:t>D.  in urban neighborhoods  </a:t>
            </a:r>
          </a:p>
          <a:p>
            <a:pPr marL="0" indent="0">
              <a:buNone/>
            </a:pPr>
            <a:r>
              <a:rPr lang="en-US" sz="2400" dirty="0"/>
              <a:t> 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Answer:  </a:t>
            </a:r>
            <a:r>
              <a:rPr lang="en-US" sz="2400" dirty="0"/>
              <a:t>B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5467350"/>
            <a:ext cx="199472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751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Your Organization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What is your interest in sexual assault and rape?</a:t>
            </a:r>
          </a:p>
          <a:p>
            <a:r>
              <a:rPr lang="en-US" sz="2400" dirty="0" smtClean="0"/>
              <a:t>Long-term organizational goals?</a:t>
            </a:r>
          </a:p>
          <a:p>
            <a:r>
              <a:rPr lang="en-US" sz="2400" dirty="0" smtClean="0"/>
              <a:t>How do we advocate, educate, and do outreach in a way that is not problematic?</a:t>
            </a:r>
          </a:p>
        </p:txBody>
      </p:sp>
    </p:spTree>
    <p:extLst>
      <p:ext uri="{BB962C8B-B14F-4D97-AF65-F5344CB8AC3E}">
        <p14:creationId xmlns:p14="http://schemas.microsoft.com/office/powerpoint/2010/main" val="122054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Scope of the Problem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Depends on the data source…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NIJ’s </a:t>
            </a:r>
            <a:r>
              <a:rPr lang="en-US" sz="2000" dirty="0"/>
              <a:t>National Violence Against Women </a:t>
            </a:r>
            <a:r>
              <a:rPr lang="en-US" sz="2000" dirty="0" smtClean="0"/>
              <a:t>Survey:</a:t>
            </a:r>
          </a:p>
          <a:p>
            <a:r>
              <a:rPr lang="en-US" sz="2000" dirty="0"/>
              <a:t>1 in 6 women and 1 in 33 men are raped in the </a:t>
            </a:r>
            <a:r>
              <a:rPr lang="en-US" sz="2000" dirty="0" smtClean="0"/>
              <a:t>US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UCR: </a:t>
            </a:r>
          </a:p>
          <a:p>
            <a:r>
              <a:rPr lang="en-US" sz="2000" dirty="0"/>
              <a:t>Rate of 60 per 100,000 females in last year</a:t>
            </a:r>
          </a:p>
          <a:p>
            <a:r>
              <a:rPr lang="en-US" sz="2000" dirty="0" smtClean="0"/>
              <a:t>Police </a:t>
            </a:r>
            <a:r>
              <a:rPr lang="en-US" sz="2000" dirty="0"/>
              <a:t>make arrests in about 40% of reported rape </a:t>
            </a:r>
            <a:r>
              <a:rPr lang="en-US" sz="2000" dirty="0" smtClean="0"/>
              <a:t>cases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NCVS:</a:t>
            </a:r>
          </a:p>
          <a:p>
            <a:r>
              <a:rPr lang="en-US" sz="2000" dirty="0" smtClean="0"/>
              <a:t>Almost </a:t>
            </a:r>
            <a:r>
              <a:rPr lang="en-US" sz="2000" dirty="0"/>
              <a:t>two-thirds of rape incidents are not reported to </a:t>
            </a:r>
            <a:r>
              <a:rPr lang="en-US" sz="2000" dirty="0" smtClean="0"/>
              <a:t>police</a:t>
            </a:r>
          </a:p>
          <a:p>
            <a:r>
              <a:rPr lang="en-US" sz="2000" dirty="0" smtClean="0"/>
              <a:t>It </a:t>
            </a:r>
            <a:r>
              <a:rPr lang="en-US" sz="2000" dirty="0"/>
              <a:t>is possible that over 20% of females are rape </a:t>
            </a:r>
            <a:r>
              <a:rPr lang="en-US" sz="2000" dirty="0" smtClean="0"/>
              <a:t>victims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240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Scope of the Problem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Problems in determining rape statistics: 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Victim </a:t>
            </a:r>
            <a:r>
              <a:rPr lang="en-US" sz="2000" dirty="0"/>
              <a:t>must perceive rape occurred </a:t>
            </a:r>
          </a:p>
          <a:p>
            <a:r>
              <a:rPr lang="en-US" sz="2000" dirty="0"/>
              <a:t>Decide it was an illegal act</a:t>
            </a:r>
          </a:p>
          <a:p>
            <a:r>
              <a:rPr lang="en-US" sz="2000" dirty="0"/>
              <a:t>Decide whether or not to disclose </a:t>
            </a:r>
            <a:r>
              <a:rPr lang="en-US" sz="2000" dirty="0" smtClean="0"/>
              <a:t>it (i.e., report to police)</a:t>
            </a:r>
            <a:endParaRPr lang="en-US" sz="2000" dirty="0"/>
          </a:p>
          <a:p>
            <a:r>
              <a:rPr lang="en-US" sz="2000" dirty="0"/>
              <a:t>Police must decide illegal or not/prosecutor decide if evidence meets the </a:t>
            </a:r>
            <a:r>
              <a:rPr lang="en-US" sz="2000" dirty="0" smtClean="0"/>
              <a:t>charge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/>
              <a:t>Only 1 in 5 adult women reported their rape to police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81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Definitions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Sexual Violence</a:t>
            </a:r>
          </a:p>
          <a:p>
            <a:r>
              <a:rPr lang="en-US" sz="2400" dirty="0" smtClean="0"/>
              <a:t>Sexual Assault</a:t>
            </a:r>
          </a:p>
          <a:p>
            <a:r>
              <a:rPr lang="en-US" sz="2400" dirty="0" smtClean="0"/>
              <a:t>Forcible Rape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846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Sexual Violence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All </a:t>
            </a:r>
            <a:r>
              <a:rPr lang="en-US" sz="2000" dirty="0"/>
              <a:t>states have legislative statutes that define rape and sexual assault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WHO defines </a:t>
            </a:r>
            <a:r>
              <a:rPr lang="en-US" sz="2000" dirty="0">
                <a:solidFill>
                  <a:srgbClr val="92D050"/>
                </a:solidFill>
              </a:rPr>
              <a:t>sexual violence</a:t>
            </a:r>
            <a:r>
              <a:rPr lang="en-US" sz="2000" dirty="0"/>
              <a:t>: “Any sexual act, attempt to obtain a sexual act, unwanted sexual comments or advances, or acts to traffic, or otherwise directed, against a person’s sexuality using coercion, by any person regardless of their relationship to the victim, in any setting, including but not limited to home and work”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Includes:</a:t>
            </a:r>
          </a:p>
          <a:p>
            <a:r>
              <a:rPr lang="en-US" sz="2000" dirty="0"/>
              <a:t>Attempted or completed rape</a:t>
            </a:r>
          </a:p>
          <a:p>
            <a:r>
              <a:rPr lang="en-US" sz="2000" dirty="0"/>
              <a:t>Sexual coercion and harassment</a:t>
            </a:r>
          </a:p>
          <a:p>
            <a:r>
              <a:rPr lang="en-US" sz="2000" dirty="0"/>
              <a:t>Sexual contact with force or threat of force</a:t>
            </a:r>
          </a:p>
          <a:p>
            <a:r>
              <a:rPr lang="en-US" sz="2000" dirty="0"/>
              <a:t>Threat of rape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191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Sexual Assault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Sexual Assault is any unwanted physical contact that is sexual in nature (kissing, fondling, intercourse, etc.) and that occurs against a person’s will and/or without her/his </a:t>
            </a:r>
            <a:r>
              <a:rPr lang="en-US" sz="1800" dirty="0" smtClean="0"/>
              <a:t>consent.</a:t>
            </a:r>
          </a:p>
          <a:p>
            <a:endParaRPr lang="en-US" sz="1800" dirty="0" smtClean="0"/>
          </a:p>
          <a:p>
            <a:r>
              <a:rPr lang="en-US" sz="1800" dirty="0" smtClean="0"/>
              <a:t>Any </a:t>
            </a:r>
            <a:r>
              <a:rPr lang="en-US" sz="1800" dirty="0"/>
              <a:t>individual who is mentally incapacitated, unconscious, or unaware that the sexual activity is occurring is considered to be unable to give consent.</a:t>
            </a:r>
            <a:br>
              <a:rPr lang="en-US" sz="1800" dirty="0"/>
            </a:br>
            <a:endParaRPr lang="en-US" sz="1800" dirty="0" smtClean="0"/>
          </a:p>
          <a:p>
            <a:r>
              <a:rPr lang="en-US" sz="1800" dirty="0" smtClean="0"/>
              <a:t>Force </a:t>
            </a:r>
            <a:r>
              <a:rPr lang="en-US" sz="1800" dirty="0"/>
              <a:t>may involve physical violence, the threat of physical violence, coercion, and the intentional impairment of the person’s power to appraise the situation through the administration of any substance.</a:t>
            </a:r>
            <a:br>
              <a:rPr lang="en-US" sz="1800" dirty="0"/>
            </a:br>
            <a:endParaRPr lang="en-US" sz="1800" dirty="0" smtClean="0"/>
          </a:p>
          <a:p>
            <a:r>
              <a:rPr lang="en-US" sz="1800" dirty="0" smtClean="0"/>
              <a:t>This </a:t>
            </a:r>
            <a:r>
              <a:rPr lang="en-US" sz="1800" dirty="0"/>
              <a:t>definition applies whether the perpetrator is a stranger or an acquaintance.</a:t>
            </a:r>
            <a:br>
              <a:rPr lang="en-US" sz="1800" dirty="0"/>
            </a:br>
            <a:endParaRPr lang="en-US" sz="1800" dirty="0" smtClean="0"/>
          </a:p>
          <a:p>
            <a:r>
              <a:rPr lang="en-US" sz="1800" dirty="0" smtClean="0"/>
              <a:t>Use </a:t>
            </a:r>
            <a:r>
              <a:rPr lang="en-US" sz="1800" dirty="0"/>
              <a:t>of drugs or alcohol by the accused/perpetrator is not a defense against allegations of sexual assault and does not diminish personal accountability or criminal liability. </a:t>
            </a:r>
          </a:p>
        </p:txBody>
      </p:sp>
    </p:spTree>
    <p:extLst>
      <p:ext uri="{BB962C8B-B14F-4D97-AF65-F5344CB8AC3E}">
        <p14:creationId xmlns:p14="http://schemas.microsoft.com/office/powerpoint/2010/main" val="50779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Forcible Rape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UCR Definitions:</a:t>
            </a:r>
          </a:p>
          <a:p>
            <a:endParaRPr lang="en-US" sz="2400" dirty="0"/>
          </a:p>
          <a:p>
            <a:r>
              <a:rPr lang="en-US" sz="2400" dirty="0" smtClean="0"/>
              <a:t>Old: The </a:t>
            </a:r>
            <a:r>
              <a:rPr lang="en-US" sz="2400" dirty="0"/>
              <a:t>carnal knowledge of a female, forcibly and against her will (since 1927)</a:t>
            </a:r>
          </a:p>
          <a:p>
            <a:endParaRPr lang="en-US" sz="2400" dirty="0" smtClean="0"/>
          </a:p>
          <a:p>
            <a:r>
              <a:rPr lang="en-US" sz="2400" dirty="0" smtClean="0"/>
              <a:t>New: The </a:t>
            </a:r>
            <a:r>
              <a:rPr lang="en-US" sz="2400" dirty="0"/>
              <a:t>penetration, no matter how slight, of the vagina or anus with any body part or object, or oral penetration by a sex organ of another person, without the consent of the victim </a:t>
            </a:r>
            <a:r>
              <a:rPr lang="en-US" sz="2400" dirty="0" smtClean="0"/>
              <a:t>(since 2012)</a:t>
            </a:r>
            <a:endParaRPr lang="en-US" sz="2400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0FF-291F-4799-B95F-11EB867831CC}" type="slidenum">
              <a:rPr lang="en-US" smtClean="0">
                <a:solidFill>
                  <a:srgbClr val="FFFFFF"/>
                </a:solidFill>
              </a:rPr>
              <a:pPr/>
              <a:t>9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82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10">
        <a:dk1>
          <a:srgbClr val="0000AC"/>
        </a:dk1>
        <a:lt1>
          <a:srgbClr val="FFFFFF"/>
        </a:lt1>
        <a:dk2>
          <a:srgbClr val="000000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AA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4516</TotalTime>
  <Words>1908</Words>
  <Application>Microsoft Office PowerPoint</Application>
  <PresentationFormat>On-screen Show (4:3)</PresentationFormat>
  <Paragraphs>308</Paragraphs>
  <Slides>30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Slit</vt:lpstr>
      <vt:lpstr>References</vt:lpstr>
      <vt:lpstr>Question…</vt:lpstr>
      <vt:lpstr>Question… </vt:lpstr>
      <vt:lpstr>Scope of the Problem</vt:lpstr>
      <vt:lpstr>Scope of the Problem</vt:lpstr>
      <vt:lpstr>Definitions</vt:lpstr>
      <vt:lpstr>Sexual Violence</vt:lpstr>
      <vt:lpstr>Sexual Assault</vt:lpstr>
      <vt:lpstr>Forcible Rape</vt:lpstr>
      <vt:lpstr>Types of Rapes and Rapists</vt:lpstr>
      <vt:lpstr>Statutory Rape</vt:lpstr>
      <vt:lpstr>Causes of Rape</vt:lpstr>
      <vt:lpstr>Rape Myths</vt:lpstr>
      <vt:lpstr> Gender Socialization</vt:lpstr>
      <vt:lpstr>Dynamics of Reporting Rape </vt:lpstr>
      <vt:lpstr>Nonreporting </vt:lpstr>
      <vt:lpstr>Why Some People  Choose to Report</vt:lpstr>
      <vt:lpstr>Why Some People  Do Not Report</vt:lpstr>
      <vt:lpstr>Effects of Victimization</vt:lpstr>
      <vt:lpstr>What To Do If You Have Been Sexually Assaulted</vt:lpstr>
      <vt:lpstr>What To Do If Your Friend Has Been Sexually Assaulted</vt:lpstr>
      <vt:lpstr>Being a first responder…</vt:lpstr>
      <vt:lpstr>Being a first responder… </vt:lpstr>
      <vt:lpstr>Being a first responder… </vt:lpstr>
      <vt:lpstr>Being a first responder… </vt:lpstr>
      <vt:lpstr>Being a first responder… </vt:lpstr>
      <vt:lpstr>Being a first responder…</vt:lpstr>
      <vt:lpstr>Being a first responder… </vt:lpstr>
      <vt:lpstr>Rape Prone Societies</vt:lpstr>
      <vt:lpstr>Your Organization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Kelly E. Knight</dc:title>
  <dc:creator>kelly.knight</dc:creator>
  <cp:lastModifiedBy>Knight, Kelly</cp:lastModifiedBy>
  <cp:revision>434</cp:revision>
  <cp:lastPrinted>2012-01-27T03:27:58Z</cp:lastPrinted>
  <dcterms:created xsi:type="dcterms:W3CDTF">2010-09-22T18:50:27Z</dcterms:created>
  <dcterms:modified xsi:type="dcterms:W3CDTF">2012-11-09T21:44:06Z</dcterms:modified>
</cp:coreProperties>
</file>