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handoutMasterIdLst>
    <p:handoutMasterId r:id="rId21"/>
  </p:handoutMasterIdLst>
  <p:sldIdLst>
    <p:sldId id="270" r:id="rId2"/>
    <p:sldId id="256" r:id="rId3"/>
    <p:sldId id="257" r:id="rId4"/>
    <p:sldId id="271" r:id="rId5"/>
    <p:sldId id="260" r:id="rId6"/>
    <p:sldId id="269" r:id="rId7"/>
    <p:sldId id="259" r:id="rId8"/>
    <p:sldId id="262" r:id="rId9"/>
    <p:sldId id="261" r:id="rId10"/>
    <p:sldId id="274" r:id="rId11"/>
    <p:sldId id="258" r:id="rId12"/>
    <p:sldId id="264" r:id="rId13"/>
    <p:sldId id="265" r:id="rId14"/>
    <p:sldId id="273" r:id="rId15"/>
    <p:sldId id="266" r:id="rId16"/>
    <p:sldId id="272" r:id="rId17"/>
    <p:sldId id="263" r:id="rId18"/>
    <p:sldId id="267" r:id="rId19"/>
    <p:sldId id="268"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351B29A-D254-4314-BD4C-303B9D0CFA4B}" type="datetimeFigureOut">
              <a:rPr lang="en-US" smtClean="0"/>
              <a:t>9/6/2020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456BE19-C7F0-4BEC-ACA3-F380094B08C7}" type="slidenum">
              <a:rPr lang="en-US" smtClean="0"/>
              <a:t>‹#›</a:t>
            </a:fld>
            <a:endParaRPr lang="en-US"/>
          </a:p>
        </p:txBody>
      </p:sp>
    </p:spTree>
    <p:extLst>
      <p:ext uri="{BB962C8B-B14F-4D97-AF65-F5344CB8AC3E}">
        <p14:creationId xmlns:p14="http://schemas.microsoft.com/office/powerpoint/2010/main" val="22205070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334D819-9F07-4261-B09B-9E467E5D9002}" type="datetimeFigureOut">
              <a:rPr lang="en-US" smtClean="0"/>
              <a:pPr/>
              <a:t>9/6/2020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1766878-3199-4EAB-94E7-2D6D11070E14}"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6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934656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9221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28530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23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7275827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9/6/2020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3072853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9/6/2020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6000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9/6/2020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73645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596103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772088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334D819-9F07-4261-B09B-9E467E5D9002}" type="datetimeFigureOut">
              <a:rPr lang="en-US" smtClean="0"/>
              <a:pPr/>
              <a:t>9/6/2020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615640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orms.gle/rsMWsmkuoHPHGWBT8"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aP03WZC_9w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j5ThEoA0ES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000" b="1" cap="none" dirty="0" smtClean="0"/>
              <a:t/>
            </a:r>
            <a:br>
              <a:rPr lang="en-US" sz="5000" b="1" cap="none" dirty="0" smtClean="0"/>
            </a:br>
            <a:r>
              <a:rPr lang="en-US" sz="5000" b="1" cap="none" dirty="0" smtClean="0"/>
              <a:t/>
            </a:r>
            <a:br>
              <a:rPr lang="en-US" sz="5000" b="1" cap="none" dirty="0" smtClean="0"/>
            </a:br>
            <a:r>
              <a:rPr lang="en-US" sz="5000" dirty="0"/>
              <a:t/>
            </a:r>
            <a:br>
              <a:rPr lang="en-US" sz="5000" dirty="0"/>
            </a:br>
            <a:r>
              <a:rPr lang="en-US" sz="5000" dirty="0"/>
              <a:t/>
            </a:r>
            <a:br>
              <a:rPr lang="en-US" sz="5000" dirty="0"/>
            </a:br>
            <a:endParaRPr lang="en-US" sz="5000" dirty="0"/>
          </a:p>
        </p:txBody>
      </p:sp>
      <p:sp>
        <p:nvSpPr>
          <p:cNvPr id="3" name="Subtitle 2"/>
          <p:cNvSpPr>
            <a:spLocks noGrp="1"/>
          </p:cNvSpPr>
          <p:nvPr>
            <p:ph idx="1"/>
          </p:nvPr>
        </p:nvSpPr>
        <p:spPr>
          <a:xfrm>
            <a:off x="1143000" y="2505074"/>
            <a:ext cx="9872871" cy="3590925"/>
          </a:xfrm>
        </p:spPr>
        <p:txBody>
          <a:bodyPr>
            <a:normAutofit/>
          </a:bodyPr>
          <a:lstStyle/>
          <a:p>
            <a:r>
              <a:rPr lang="en-US" dirty="0" smtClean="0"/>
              <a:t>FYI, this session will be recorded so those who cannot attend will be able to watch later. You should feel free to:</a:t>
            </a:r>
          </a:p>
          <a:p>
            <a:pPr lvl="1"/>
            <a:r>
              <a:rPr lang="en-US" dirty="0" smtClean="0"/>
              <a:t>Turn off you video and/or change your name for anonymity</a:t>
            </a:r>
          </a:p>
          <a:p>
            <a:pPr lvl="1"/>
            <a:r>
              <a:rPr lang="en-US" dirty="0" smtClean="0"/>
              <a:t>Exit the session and watch the recording later</a:t>
            </a:r>
          </a:p>
          <a:p>
            <a:pPr lvl="1"/>
            <a:r>
              <a:rPr lang="en-US" dirty="0" smtClean="0"/>
              <a:t>Request a one-on-one conversation with the facilitators for further (unrecorded) discussion after the session if you are uncomfortable asking questions or contributing during the session</a:t>
            </a:r>
          </a:p>
          <a:p>
            <a:r>
              <a:rPr lang="en-US" dirty="0" smtClean="0"/>
              <a:t>Please fill out the Google </a:t>
            </a:r>
            <a:r>
              <a:rPr lang="en-US" dirty="0"/>
              <a:t>Form </a:t>
            </a:r>
            <a:r>
              <a:rPr lang="en-US" dirty="0" smtClean="0"/>
              <a:t>if you would like a reading list </a:t>
            </a:r>
            <a:r>
              <a:rPr lang="en-US" dirty="0"/>
              <a:t>on critical and transgressive teaching approaches </a:t>
            </a:r>
            <a:r>
              <a:rPr lang="en-US" dirty="0" smtClean="0">
                <a:hlinkClick r:id="rId2"/>
              </a:rPr>
              <a:t>https</a:t>
            </a:r>
            <a:r>
              <a:rPr lang="en-US" dirty="0">
                <a:hlinkClick r:id="rId2"/>
              </a:rPr>
              <a:t>://</a:t>
            </a:r>
            <a:r>
              <a:rPr lang="en-US" dirty="0" smtClean="0">
                <a:hlinkClick r:id="rId2"/>
              </a:rPr>
              <a:t>forms.gle/rsMWsmkuoHPHGWBT8</a:t>
            </a:r>
            <a:endParaRPr lang="en-US" dirty="0" smtClean="0"/>
          </a:p>
          <a:p>
            <a:endParaRPr lang="en-US" dirty="0" smtClean="0"/>
          </a:p>
        </p:txBody>
      </p:sp>
      <p:pic>
        <p:nvPicPr>
          <p:cNvPr id="1026" name="Picture 2" descr="https://lh3.googleusercontent.com/xZbjKctVEPDdsHUkKKo4Bc4S9kSawA4vYd0Ug1JW4acSB5mc5gJp55v0KAvAHAjjwe5dUSOtMpKUfCjJZdL5Rsz2h8fTAjDAmcBN1mss4HNOG_TVBgS6SPipVcPSf8zaJQiYCL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617" y="613672"/>
            <a:ext cx="5915025" cy="128587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Oval 3"/>
          <p:cNvSpPr/>
          <p:nvPr/>
        </p:nvSpPr>
        <p:spPr>
          <a:xfrm>
            <a:off x="10654462" y="434228"/>
            <a:ext cx="1026543" cy="10241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415259" y="1530216"/>
            <a:ext cx="1581150" cy="369332"/>
          </a:xfrm>
          <a:prstGeom prst="rect">
            <a:avLst/>
          </a:prstGeom>
          <a:noFill/>
        </p:spPr>
        <p:txBody>
          <a:bodyPr wrap="square" rtlCol="0">
            <a:spAutoFit/>
          </a:bodyPr>
          <a:lstStyle/>
          <a:p>
            <a:pPr algn="ctr"/>
            <a:r>
              <a:rPr lang="en-US" dirty="0" smtClean="0">
                <a:solidFill>
                  <a:srgbClr val="FF0000"/>
                </a:solidFill>
                <a:latin typeface="OCR A Extended" panose="02010509020102010303" pitchFamily="50" charset="0"/>
              </a:rPr>
              <a:t>recording</a:t>
            </a:r>
            <a:endParaRPr lang="en-US" dirty="0">
              <a:solidFill>
                <a:srgbClr val="FF0000"/>
              </a:solidFill>
              <a:latin typeface="OCR A Extended" panose="02010509020102010303" pitchFamily="50" charset="0"/>
            </a:endParaRPr>
          </a:p>
        </p:txBody>
      </p:sp>
    </p:spTree>
    <p:extLst>
      <p:ext uri="{BB962C8B-B14F-4D97-AF65-F5344CB8AC3E}">
        <p14:creationId xmlns:p14="http://schemas.microsoft.com/office/powerpoint/2010/main" val="452115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rPr>
              <a:t>Topics to consider (when teaching students to transgress against boundaries)</a:t>
            </a:r>
            <a:endParaRPr lang="en-US" dirty="0">
              <a:solidFill>
                <a:schemeClr val="accent2"/>
              </a:solidFill>
            </a:endParaRPr>
          </a:p>
        </p:txBody>
      </p:sp>
      <p:sp>
        <p:nvSpPr>
          <p:cNvPr id="3" name="Content Placeholder 2"/>
          <p:cNvSpPr>
            <a:spLocks noGrp="1"/>
          </p:cNvSpPr>
          <p:nvPr>
            <p:ph idx="1"/>
          </p:nvPr>
        </p:nvSpPr>
        <p:spPr/>
        <p:txBody>
          <a:bodyPr/>
          <a:lstStyle/>
          <a:p>
            <a:r>
              <a:rPr lang="en-US" dirty="0" smtClean="0"/>
              <a:t>Knowledge production</a:t>
            </a:r>
          </a:p>
          <a:p>
            <a:r>
              <a:rPr lang="en-US" dirty="0" smtClean="0"/>
              <a:t>Linking theory to practice and personal experience</a:t>
            </a:r>
          </a:p>
          <a:p>
            <a:r>
              <a:rPr lang="en-US" dirty="0" smtClean="0"/>
              <a:t>Centering student empowerment</a:t>
            </a:r>
          </a:p>
          <a:p>
            <a:r>
              <a:rPr lang="en-US" dirty="0" smtClean="0"/>
              <a:t>Advocating for social justice</a:t>
            </a:r>
            <a:endParaRPr lang="en-US" dirty="0"/>
          </a:p>
        </p:txBody>
      </p:sp>
    </p:spTree>
    <p:extLst>
      <p:ext uri="{BB962C8B-B14F-4D97-AF65-F5344CB8AC3E}">
        <p14:creationId xmlns:p14="http://schemas.microsoft.com/office/powerpoint/2010/main" val="3018729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Knowledge production</a:t>
            </a:r>
            <a:endParaRPr lang="en-US" dirty="0">
              <a:solidFill>
                <a:schemeClr val="accent2"/>
              </a:solidFill>
            </a:endParaRPr>
          </a:p>
        </p:txBody>
      </p:sp>
      <p:sp>
        <p:nvSpPr>
          <p:cNvPr id="3" name="Content Placeholder 2"/>
          <p:cNvSpPr>
            <a:spLocks noGrp="1"/>
          </p:cNvSpPr>
          <p:nvPr>
            <p:ph idx="1"/>
          </p:nvPr>
        </p:nvSpPr>
        <p:spPr/>
        <p:txBody>
          <a:bodyPr>
            <a:normAutofit fontScale="77500" lnSpcReduction="20000"/>
          </a:bodyPr>
          <a:lstStyle/>
          <a:p>
            <a:r>
              <a:rPr lang="en-US" dirty="0" smtClean="0"/>
              <a:t>Investigate sources of knowledge</a:t>
            </a:r>
          </a:p>
          <a:p>
            <a:pPr lvl="1"/>
            <a:r>
              <a:rPr lang="en-US" dirty="0" smtClean="0"/>
              <a:t>Who has been historically denied access to the academy?</a:t>
            </a:r>
          </a:p>
          <a:p>
            <a:pPr lvl="1"/>
            <a:r>
              <a:rPr lang="en-US" dirty="0" smtClean="0"/>
              <a:t>Whose stories have been erased?</a:t>
            </a:r>
          </a:p>
          <a:p>
            <a:pPr lvl="1"/>
            <a:r>
              <a:rPr lang="en-US" dirty="0" smtClean="0"/>
              <a:t>Who is allowed to produce knowledge?</a:t>
            </a:r>
          </a:p>
          <a:p>
            <a:r>
              <a:rPr lang="en-US" dirty="0"/>
              <a:t>Many Ways of Knowing By Ann Hartman (1990)</a:t>
            </a:r>
          </a:p>
          <a:p>
            <a:pPr lvl="1"/>
            <a:r>
              <a:rPr lang="en-US" dirty="0"/>
              <a:t>“What is truth?”</a:t>
            </a:r>
          </a:p>
          <a:p>
            <a:pPr lvl="1"/>
            <a:r>
              <a:rPr lang="en-US" dirty="0"/>
              <a:t>“How may we know it?”</a:t>
            </a:r>
          </a:p>
          <a:p>
            <a:pPr lvl="1"/>
            <a:r>
              <a:rPr lang="en-US" dirty="0"/>
              <a:t>“Is there such thing as truth and may we ever know it</a:t>
            </a:r>
            <a:r>
              <a:rPr lang="en-US" dirty="0" smtClean="0"/>
              <a:t>?”</a:t>
            </a:r>
          </a:p>
          <a:p>
            <a:r>
              <a:rPr lang="en-US" dirty="0"/>
              <a:t>“No one way of knowing can explore this vast and varied territory.”</a:t>
            </a:r>
          </a:p>
          <a:p>
            <a:pPr lvl="1"/>
            <a:r>
              <a:rPr lang="en-US" dirty="0"/>
              <a:t>Research</a:t>
            </a:r>
          </a:p>
          <a:p>
            <a:pPr lvl="1"/>
            <a:r>
              <a:rPr lang="en-US" dirty="0"/>
              <a:t>Counterstories</a:t>
            </a:r>
          </a:p>
          <a:p>
            <a:pPr lvl="1"/>
            <a:r>
              <a:rPr lang="en-US" dirty="0"/>
              <a:t>Experience</a:t>
            </a:r>
          </a:p>
          <a:p>
            <a:pPr lvl="1"/>
            <a:r>
              <a:rPr lang="en-US" dirty="0"/>
              <a:t>Art</a:t>
            </a:r>
          </a:p>
          <a:p>
            <a:r>
              <a:rPr lang="en-US" dirty="0"/>
              <a:t>Scientific and artistic expression, story-telling, and experience can uncover truth. Indeed, there are “many ways of knowing.”</a:t>
            </a:r>
          </a:p>
          <a:p>
            <a:pPr lvl="1"/>
            <a:endParaRPr lang="en-US" dirty="0"/>
          </a:p>
          <a:p>
            <a:pPr lvl="1"/>
            <a:endParaRPr lang="en-US" dirty="0"/>
          </a:p>
        </p:txBody>
      </p:sp>
      <p:sp>
        <p:nvSpPr>
          <p:cNvPr id="4" name="TextBox 3"/>
          <p:cNvSpPr txBox="1"/>
          <p:nvPr/>
        </p:nvSpPr>
        <p:spPr>
          <a:xfrm>
            <a:off x="7429500" y="609600"/>
            <a:ext cx="4648200" cy="2031325"/>
          </a:xfrm>
          <a:prstGeom prst="rect">
            <a:avLst/>
          </a:prstGeom>
          <a:noFill/>
        </p:spPr>
        <p:txBody>
          <a:bodyPr wrap="square" rtlCol="0">
            <a:spAutoFit/>
          </a:bodyPr>
          <a:lstStyle/>
          <a:p>
            <a:r>
              <a:rPr lang="en-US" dirty="0">
                <a:solidFill>
                  <a:schemeClr val="accent4"/>
                </a:solidFill>
              </a:rPr>
              <a:t>“Multiculturalism compels educators to recognize the narrow boundaries that have shaped the way knowledge is shared in the classroom. It forces us all to recognize our complicity in accepting and perpetuating biases of any kind</a:t>
            </a:r>
            <a:r>
              <a:rPr lang="en-US" dirty="0" smtClean="0">
                <a:solidFill>
                  <a:schemeClr val="accent4"/>
                </a:solidFill>
              </a:rPr>
              <a:t>.” – bell hooks</a:t>
            </a:r>
            <a:endParaRPr lang="en-US" dirty="0">
              <a:solidFill>
                <a:schemeClr val="accent4"/>
              </a:solidFill>
            </a:endParaRPr>
          </a:p>
          <a:p>
            <a:endParaRPr lang="en-US" dirty="0">
              <a:solidFill>
                <a:schemeClr val="accent2"/>
              </a:solidFill>
            </a:endParaRPr>
          </a:p>
        </p:txBody>
      </p:sp>
    </p:spTree>
    <p:extLst>
      <p:ext uri="{BB962C8B-B14F-4D97-AF65-F5344CB8AC3E}">
        <p14:creationId xmlns:p14="http://schemas.microsoft.com/office/powerpoint/2010/main" val="2369533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Linking theory to practice</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dirty="0" smtClean="0"/>
              <a:t>The value of experience</a:t>
            </a:r>
          </a:p>
          <a:p>
            <a:pPr lvl="1"/>
            <a:r>
              <a:rPr lang="en-US" dirty="0" smtClean="0"/>
              <a:t>There </a:t>
            </a:r>
            <a:r>
              <a:rPr lang="en-US" dirty="0"/>
              <a:t>is </a:t>
            </a:r>
            <a:r>
              <a:rPr lang="en-US" dirty="0" smtClean="0"/>
              <a:t>nothing more </a:t>
            </a:r>
            <a:r>
              <a:rPr lang="en-US" dirty="0"/>
              <a:t>practical than a good </a:t>
            </a:r>
            <a:r>
              <a:rPr lang="en-US" dirty="0" smtClean="0"/>
              <a:t>theory</a:t>
            </a:r>
          </a:p>
          <a:p>
            <a:pPr lvl="1"/>
            <a:r>
              <a:rPr lang="en-US" dirty="0" smtClean="0"/>
              <a:t>Cannot </a:t>
            </a:r>
            <a:r>
              <a:rPr lang="en-US" dirty="0"/>
              <a:t>replace what can be </a:t>
            </a:r>
            <a:r>
              <a:rPr lang="en-US" dirty="0" smtClean="0"/>
              <a:t>best taught </a:t>
            </a:r>
            <a:r>
              <a:rPr lang="en-US" dirty="0"/>
              <a:t>in a classroom </a:t>
            </a:r>
            <a:endParaRPr lang="en-US" dirty="0" smtClean="0"/>
          </a:p>
          <a:p>
            <a:pPr lvl="1"/>
            <a:r>
              <a:rPr lang="en-US" dirty="0" smtClean="0"/>
              <a:t>“Practicing” faculty and students</a:t>
            </a:r>
          </a:p>
          <a:p>
            <a:r>
              <a:rPr lang="en-US" dirty="0" smtClean="0"/>
              <a:t>Active learning</a:t>
            </a:r>
          </a:p>
          <a:p>
            <a:pPr lvl="1"/>
            <a:r>
              <a:rPr lang="en-US" dirty="0"/>
              <a:t>Students are involved in more </a:t>
            </a:r>
            <a:r>
              <a:rPr lang="en-US" dirty="0" smtClean="0"/>
              <a:t>than listening</a:t>
            </a:r>
            <a:endParaRPr lang="en-US" dirty="0"/>
          </a:p>
          <a:p>
            <a:pPr lvl="1"/>
            <a:r>
              <a:rPr lang="en-US" dirty="0" smtClean="0"/>
              <a:t>Students </a:t>
            </a:r>
            <a:r>
              <a:rPr lang="en-US" dirty="0"/>
              <a:t>are involved in higher </a:t>
            </a:r>
            <a:r>
              <a:rPr lang="en-US" dirty="0" smtClean="0"/>
              <a:t>order thinking </a:t>
            </a:r>
            <a:r>
              <a:rPr lang="en-US" dirty="0"/>
              <a:t>(analysis, synthesis, evaluation</a:t>
            </a:r>
            <a:r>
              <a:rPr lang="en-US" dirty="0" smtClean="0"/>
              <a:t>)</a:t>
            </a:r>
            <a:endParaRPr lang="en-US" dirty="0"/>
          </a:p>
          <a:p>
            <a:pPr lvl="1"/>
            <a:r>
              <a:rPr lang="en-US" dirty="0" smtClean="0"/>
              <a:t>Students </a:t>
            </a:r>
            <a:r>
              <a:rPr lang="en-US" dirty="0"/>
              <a:t>are engaged in activities </a:t>
            </a:r>
            <a:r>
              <a:rPr lang="en-US" dirty="0" smtClean="0"/>
              <a:t>(writing</a:t>
            </a:r>
            <a:r>
              <a:rPr lang="en-US" dirty="0"/>
              <a:t>, reading, discussing, </a:t>
            </a:r>
            <a:r>
              <a:rPr lang="en-US" dirty="0" smtClean="0"/>
              <a:t>and observing)</a:t>
            </a:r>
            <a:endParaRPr lang="en-US" dirty="0"/>
          </a:p>
          <a:p>
            <a:pPr lvl="1"/>
            <a:r>
              <a:rPr lang="en-US" dirty="0" smtClean="0"/>
              <a:t>Greater </a:t>
            </a:r>
            <a:r>
              <a:rPr lang="en-US" dirty="0"/>
              <a:t>emphasis is placed on </a:t>
            </a:r>
            <a:r>
              <a:rPr lang="en-US" dirty="0" smtClean="0"/>
              <a:t>students’ exploration </a:t>
            </a:r>
            <a:r>
              <a:rPr lang="en-US" dirty="0"/>
              <a:t>of their attitudes and </a:t>
            </a:r>
            <a:r>
              <a:rPr lang="en-US" dirty="0" smtClean="0"/>
              <a:t>values </a:t>
            </a:r>
          </a:p>
          <a:p>
            <a:endParaRPr lang="en-US" dirty="0"/>
          </a:p>
          <a:p>
            <a:pPr lvl="1"/>
            <a:endParaRPr lang="en-US" dirty="0"/>
          </a:p>
          <a:p>
            <a:pPr lvl="1"/>
            <a:endParaRPr lang="en-US" dirty="0"/>
          </a:p>
        </p:txBody>
      </p:sp>
      <p:sp>
        <p:nvSpPr>
          <p:cNvPr id="5" name="TextBox 4"/>
          <p:cNvSpPr txBox="1"/>
          <p:nvPr/>
        </p:nvSpPr>
        <p:spPr>
          <a:xfrm>
            <a:off x="7391400" y="533400"/>
            <a:ext cx="4400550" cy="2308324"/>
          </a:xfrm>
          <a:prstGeom prst="rect">
            <a:avLst/>
          </a:prstGeom>
          <a:noFill/>
        </p:spPr>
        <p:txBody>
          <a:bodyPr wrap="square" rtlCol="0">
            <a:spAutoFit/>
          </a:bodyPr>
          <a:lstStyle/>
          <a:p>
            <a:r>
              <a:rPr lang="en-US" dirty="0" smtClean="0">
                <a:solidFill>
                  <a:schemeClr val="accent4"/>
                </a:solidFill>
              </a:rPr>
              <a:t>“Through </a:t>
            </a:r>
            <a:r>
              <a:rPr lang="en-US" dirty="0">
                <a:solidFill>
                  <a:schemeClr val="accent4"/>
                </a:solidFill>
              </a:rPr>
              <a:t>dialogue, the teacher-of-the-students </a:t>
            </a:r>
            <a:r>
              <a:rPr lang="en-US" dirty="0" smtClean="0">
                <a:solidFill>
                  <a:schemeClr val="accent4"/>
                </a:solidFill>
              </a:rPr>
              <a:t>and the </a:t>
            </a:r>
            <a:r>
              <a:rPr lang="en-US" dirty="0">
                <a:solidFill>
                  <a:schemeClr val="accent4"/>
                </a:solidFill>
              </a:rPr>
              <a:t>students-of-the-teacher cease to exist and a </a:t>
            </a:r>
            <a:r>
              <a:rPr lang="en-US" dirty="0" smtClean="0">
                <a:solidFill>
                  <a:schemeClr val="accent4"/>
                </a:solidFill>
              </a:rPr>
              <a:t>new term </a:t>
            </a:r>
            <a:r>
              <a:rPr lang="en-US" dirty="0">
                <a:solidFill>
                  <a:schemeClr val="accent4"/>
                </a:solidFill>
              </a:rPr>
              <a:t>emerges: teacher-student with </a:t>
            </a:r>
            <a:r>
              <a:rPr lang="en-US" dirty="0" smtClean="0">
                <a:solidFill>
                  <a:schemeClr val="accent4"/>
                </a:solidFill>
              </a:rPr>
              <a:t>students teachers</a:t>
            </a:r>
            <a:r>
              <a:rPr lang="en-US" dirty="0">
                <a:solidFill>
                  <a:schemeClr val="accent4"/>
                </a:solidFill>
              </a:rPr>
              <a:t>. The teacher is no longer merely </a:t>
            </a:r>
            <a:r>
              <a:rPr lang="en-US" dirty="0" smtClean="0">
                <a:solidFill>
                  <a:schemeClr val="accent4"/>
                </a:solidFill>
              </a:rPr>
              <a:t>the-one who </a:t>
            </a:r>
            <a:r>
              <a:rPr lang="en-US" dirty="0">
                <a:solidFill>
                  <a:schemeClr val="accent4"/>
                </a:solidFill>
              </a:rPr>
              <a:t>teaches, but one who is </a:t>
            </a:r>
            <a:r>
              <a:rPr lang="en-US" dirty="0" smtClean="0">
                <a:solidFill>
                  <a:schemeClr val="accent4"/>
                </a:solidFill>
              </a:rPr>
              <a:t>[themselves] </a:t>
            </a:r>
            <a:r>
              <a:rPr lang="en-US" dirty="0">
                <a:solidFill>
                  <a:schemeClr val="accent4"/>
                </a:solidFill>
              </a:rPr>
              <a:t>taught </a:t>
            </a:r>
            <a:r>
              <a:rPr lang="en-US" dirty="0" smtClean="0">
                <a:solidFill>
                  <a:schemeClr val="accent4"/>
                </a:solidFill>
              </a:rPr>
              <a:t>in dialogue </a:t>
            </a:r>
            <a:r>
              <a:rPr lang="en-US" dirty="0">
                <a:solidFill>
                  <a:schemeClr val="accent4"/>
                </a:solidFill>
              </a:rPr>
              <a:t>with the students, who in turn while </a:t>
            </a:r>
            <a:r>
              <a:rPr lang="en-US" dirty="0" smtClean="0">
                <a:solidFill>
                  <a:schemeClr val="accent4"/>
                </a:solidFill>
              </a:rPr>
              <a:t>being taught </a:t>
            </a:r>
            <a:r>
              <a:rPr lang="en-US" dirty="0">
                <a:solidFill>
                  <a:schemeClr val="accent4"/>
                </a:solidFill>
              </a:rPr>
              <a:t>also teach</a:t>
            </a:r>
            <a:r>
              <a:rPr lang="en-US" dirty="0" smtClean="0">
                <a:solidFill>
                  <a:schemeClr val="accent4"/>
                </a:solidFill>
              </a:rPr>
              <a:t>.” –Paul0 Freire</a:t>
            </a:r>
            <a:endParaRPr lang="en-US" dirty="0">
              <a:solidFill>
                <a:schemeClr val="accent4"/>
              </a:solidFill>
            </a:endParaRPr>
          </a:p>
        </p:txBody>
      </p:sp>
    </p:spTree>
    <p:extLst>
      <p:ext uri="{BB962C8B-B14F-4D97-AF65-F5344CB8AC3E}">
        <p14:creationId xmlns:p14="http://schemas.microsoft.com/office/powerpoint/2010/main" val="2383334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Linking theory to practice</a:t>
            </a:r>
            <a:endParaRPr lang="en-US" dirty="0">
              <a:solidFill>
                <a:schemeClr val="accent2"/>
              </a:solidFill>
            </a:endParaRPr>
          </a:p>
        </p:txBody>
      </p:sp>
      <p:sp>
        <p:nvSpPr>
          <p:cNvPr id="3" name="Content Placeholder 2"/>
          <p:cNvSpPr>
            <a:spLocks noGrp="1"/>
          </p:cNvSpPr>
          <p:nvPr>
            <p:ph idx="1"/>
          </p:nvPr>
        </p:nvSpPr>
        <p:spPr/>
        <p:txBody>
          <a:bodyPr>
            <a:normAutofit fontScale="92500" lnSpcReduction="10000"/>
          </a:bodyPr>
          <a:lstStyle/>
          <a:p>
            <a:r>
              <a:rPr lang="en-US" dirty="0" smtClean="0"/>
              <a:t>“Real world” learning</a:t>
            </a:r>
          </a:p>
          <a:p>
            <a:pPr lvl="1"/>
            <a:r>
              <a:rPr lang="en-US" dirty="0" smtClean="0"/>
              <a:t>Help </a:t>
            </a:r>
            <a:r>
              <a:rPr lang="en-US" dirty="0"/>
              <a:t>college students develop as professionals </a:t>
            </a:r>
            <a:r>
              <a:rPr lang="en-US" dirty="0" smtClean="0"/>
              <a:t>who are </a:t>
            </a:r>
            <a:r>
              <a:rPr lang="en-US" dirty="0"/>
              <a:t>able to deal with real-world </a:t>
            </a:r>
            <a:r>
              <a:rPr lang="en-US" dirty="0" smtClean="0"/>
              <a:t>problems</a:t>
            </a:r>
          </a:p>
          <a:p>
            <a:pPr lvl="1"/>
            <a:r>
              <a:rPr lang="en-US" dirty="0" smtClean="0"/>
              <a:t>Students learn </a:t>
            </a:r>
            <a:r>
              <a:rPr lang="en-US" dirty="0"/>
              <a:t>best from </a:t>
            </a:r>
            <a:r>
              <a:rPr lang="en-US" dirty="0" smtClean="0"/>
              <a:t>direct experience combined </a:t>
            </a:r>
            <a:r>
              <a:rPr lang="en-US" dirty="0"/>
              <a:t>with guided reflection and </a:t>
            </a:r>
            <a:r>
              <a:rPr lang="en-US" dirty="0" smtClean="0"/>
              <a:t>analysis</a:t>
            </a:r>
          </a:p>
          <a:p>
            <a:pPr lvl="1"/>
            <a:r>
              <a:rPr lang="en-US" dirty="0"/>
              <a:t>Experience must </a:t>
            </a:r>
            <a:r>
              <a:rPr lang="en-US" dirty="0" smtClean="0"/>
              <a:t>be followed </a:t>
            </a:r>
            <a:r>
              <a:rPr lang="en-US" dirty="0"/>
              <a:t>by reflective thought </a:t>
            </a:r>
            <a:r>
              <a:rPr lang="en-US" dirty="0" smtClean="0">
                <a:sym typeface="Wingdings" panose="05000000000000000000" pitchFamily="2" charset="2"/>
              </a:rPr>
              <a:t> </a:t>
            </a:r>
            <a:r>
              <a:rPr lang="en-US" dirty="0" smtClean="0"/>
              <a:t>link experience </a:t>
            </a:r>
            <a:r>
              <a:rPr lang="en-US" dirty="0"/>
              <a:t>with </a:t>
            </a:r>
            <a:r>
              <a:rPr lang="en-US" dirty="0" smtClean="0"/>
              <a:t>previous learning</a:t>
            </a:r>
            <a:r>
              <a:rPr lang="en-US" dirty="0"/>
              <a:t>, </a:t>
            </a:r>
            <a:r>
              <a:rPr lang="en-US" dirty="0" smtClean="0"/>
              <a:t>aim to transform the student’s previous understanding </a:t>
            </a:r>
          </a:p>
          <a:p>
            <a:r>
              <a:rPr lang="en-US" dirty="0" smtClean="0"/>
              <a:t>Integrating theory and practice: what it can look like</a:t>
            </a:r>
          </a:p>
          <a:p>
            <a:pPr lvl="1"/>
            <a:r>
              <a:rPr lang="en-US" dirty="0" smtClean="0"/>
              <a:t>Educator sets </a:t>
            </a:r>
            <a:r>
              <a:rPr lang="en-US" dirty="0"/>
              <a:t>the </a:t>
            </a:r>
            <a:r>
              <a:rPr lang="en-US" dirty="0" smtClean="0"/>
              <a:t>tone </a:t>
            </a:r>
            <a:r>
              <a:rPr lang="en-US" dirty="0"/>
              <a:t>for class </a:t>
            </a:r>
            <a:r>
              <a:rPr lang="en-US" dirty="0" smtClean="0"/>
              <a:t>participation</a:t>
            </a:r>
          </a:p>
          <a:p>
            <a:pPr lvl="2"/>
            <a:r>
              <a:rPr lang="en-US" dirty="0" smtClean="0"/>
              <a:t>emphasize </a:t>
            </a:r>
            <a:r>
              <a:rPr lang="en-US" dirty="0"/>
              <a:t>that students will have varying </a:t>
            </a:r>
            <a:r>
              <a:rPr lang="en-US" dirty="0" smtClean="0"/>
              <a:t>opinions, experiences</a:t>
            </a:r>
            <a:r>
              <a:rPr lang="en-US" dirty="0"/>
              <a:t>, and beliefs, and that each student’s </a:t>
            </a:r>
            <a:r>
              <a:rPr lang="en-US" dirty="0" smtClean="0"/>
              <a:t>voice should </a:t>
            </a:r>
            <a:r>
              <a:rPr lang="en-US" dirty="0"/>
              <a:t>be </a:t>
            </a:r>
            <a:r>
              <a:rPr lang="en-US" dirty="0" smtClean="0"/>
              <a:t>respected</a:t>
            </a:r>
            <a:endParaRPr lang="en-US" dirty="0"/>
          </a:p>
          <a:p>
            <a:pPr lvl="1"/>
            <a:r>
              <a:rPr lang="en-US" dirty="0" smtClean="0"/>
              <a:t>As ab educator, model this behavior (e.g., normalizing statements)</a:t>
            </a:r>
          </a:p>
          <a:p>
            <a:pPr lvl="1"/>
            <a:r>
              <a:rPr lang="en-US" dirty="0" smtClean="0"/>
              <a:t>Drawing on personal/practical experience</a:t>
            </a:r>
          </a:p>
          <a:p>
            <a:pPr lvl="1"/>
            <a:r>
              <a:rPr lang="en-US" dirty="0" smtClean="0"/>
              <a:t>Guest speakers</a:t>
            </a:r>
          </a:p>
          <a:p>
            <a:pPr lvl="1"/>
            <a:r>
              <a:rPr lang="en-US" dirty="0" smtClean="0"/>
              <a:t>Student teachers (e.g., students who work in criminal-legal professions)</a:t>
            </a:r>
            <a:endParaRPr lang="en-US" dirty="0"/>
          </a:p>
          <a:p>
            <a:pPr lvl="1"/>
            <a:endParaRPr lang="en-US" dirty="0" smtClean="0"/>
          </a:p>
          <a:p>
            <a:pPr marL="4572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3546384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bell hooks: </a:t>
            </a:r>
            <a:r>
              <a:rPr lang="en-US" dirty="0" smtClean="0">
                <a:solidFill>
                  <a:srgbClr val="FF0000"/>
                </a:solidFill>
              </a:rPr>
              <a:t>“Moving </a:t>
            </a:r>
            <a:r>
              <a:rPr lang="en-US" dirty="0">
                <a:solidFill>
                  <a:srgbClr val="FF0000"/>
                </a:solidFill>
              </a:rPr>
              <a:t>from Pain to </a:t>
            </a:r>
            <a:r>
              <a:rPr lang="en-US" dirty="0" smtClean="0">
                <a:solidFill>
                  <a:srgbClr val="FF0000"/>
                </a:solidFill>
              </a:rPr>
              <a:t>Power”</a:t>
            </a:r>
            <a:endParaRPr lang="en-US" dirty="0">
              <a:solidFill>
                <a:srgbClr val="FF0000"/>
              </a:solidFill>
            </a:endParaRPr>
          </a:p>
        </p:txBody>
      </p:sp>
      <p:sp>
        <p:nvSpPr>
          <p:cNvPr id="3" name="Content Placeholder 2"/>
          <p:cNvSpPr>
            <a:spLocks noGrp="1"/>
          </p:cNvSpPr>
          <p:nvPr>
            <p:ph idx="1"/>
          </p:nvPr>
        </p:nvSpPr>
        <p:spPr/>
        <p:txBody>
          <a:bodyPr>
            <a:normAutofit/>
          </a:bodyPr>
          <a:lstStyle/>
          <a:p>
            <a:pPr lvl="1"/>
            <a:endParaRPr lang="en-US" dirty="0" smtClean="0"/>
          </a:p>
          <a:p>
            <a:pPr marL="45720" indent="0">
              <a:buNone/>
            </a:pPr>
            <a:endParaRPr lang="en-US" dirty="0"/>
          </a:p>
          <a:p>
            <a:pPr lvl="1"/>
            <a:endParaRPr lang="en-US" dirty="0"/>
          </a:p>
          <a:p>
            <a:pPr lvl="1"/>
            <a:endParaRPr lang="en-US" dirty="0"/>
          </a:p>
        </p:txBody>
      </p:sp>
      <p:pic>
        <p:nvPicPr>
          <p:cNvPr id="4" name="aP03WZC_9wo"/>
          <p:cNvPicPr>
            <a:picLocks noRot="1" noChangeAspect="1"/>
          </p:cNvPicPr>
          <p:nvPr>
            <a:videoFile r:link="rId1"/>
          </p:nvPr>
        </p:nvPicPr>
        <p:blipFill>
          <a:blip r:embed="rId3"/>
          <a:stretch>
            <a:fillRect/>
          </a:stretch>
        </p:blipFill>
        <p:spPr>
          <a:xfrm>
            <a:off x="1949556" y="1786663"/>
            <a:ext cx="8263826" cy="4648402"/>
          </a:xfrm>
          <a:prstGeom prst="rect">
            <a:avLst/>
          </a:prstGeom>
        </p:spPr>
      </p:pic>
    </p:spTree>
    <p:extLst>
      <p:ext uri="{BB962C8B-B14F-4D97-AF65-F5344CB8AC3E}">
        <p14:creationId xmlns:p14="http://schemas.microsoft.com/office/powerpoint/2010/main" val="3532062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Centering student empowerment</a:t>
            </a:r>
            <a:endParaRPr lang="en-US" dirty="0">
              <a:solidFill>
                <a:schemeClr val="accent2"/>
              </a:solidFill>
            </a:endParaRPr>
          </a:p>
        </p:txBody>
      </p:sp>
      <p:sp>
        <p:nvSpPr>
          <p:cNvPr id="3" name="Content Placeholder 2"/>
          <p:cNvSpPr>
            <a:spLocks noGrp="1"/>
          </p:cNvSpPr>
          <p:nvPr>
            <p:ph idx="1"/>
          </p:nvPr>
        </p:nvSpPr>
        <p:spPr/>
        <p:txBody>
          <a:bodyPr>
            <a:normAutofit lnSpcReduction="10000"/>
          </a:bodyPr>
          <a:lstStyle/>
          <a:p>
            <a:r>
              <a:rPr lang="en-US" dirty="0" smtClean="0"/>
              <a:t>Encouraging students </a:t>
            </a:r>
            <a:r>
              <a:rPr lang="en-US" dirty="0"/>
              <a:t>to </a:t>
            </a:r>
            <a:r>
              <a:rPr lang="en-US" dirty="0" smtClean="0"/>
              <a:t>transcend beyond being </a:t>
            </a:r>
            <a:r>
              <a:rPr lang="en-US" dirty="0"/>
              <a:t>inactive information recipients to dynamic participants in their own </a:t>
            </a:r>
            <a:r>
              <a:rPr lang="en-US" dirty="0" smtClean="0"/>
              <a:t>educational process</a:t>
            </a:r>
          </a:p>
          <a:p>
            <a:r>
              <a:rPr lang="en-US" dirty="0"/>
              <a:t>W</a:t>
            </a:r>
            <a:r>
              <a:rPr lang="en-US" dirty="0" smtClean="0"/>
              <a:t>hen </a:t>
            </a:r>
            <a:r>
              <a:rPr lang="en-US" dirty="0"/>
              <a:t>students are given the </a:t>
            </a:r>
            <a:r>
              <a:rPr lang="en-US" dirty="0" smtClean="0"/>
              <a:t>space to </a:t>
            </a:r>
            <a:r>
              <a:rPr lang="en-US" dirty="0"/>
              <a:t>shape their own learning, they </a:t>
            </a:r>
            <a:r>
              <a:rPr lang="en-US" dirty="0" smtClean="0"/>
              <a:t>use their </a:t>
            </a:r>
            <a:r>
              <a:rPr lang="en-US" dirty="0"/>
              <a:t>curiosity </a:t>
            </a:r>
            <a:r>
              <a:rPr lang="en-US" dirty="0" smtClean="0"/>
              <a:t>to </a:t>
            </a:r>
            <a:r>
              <a:rPr lang="en-US" dirty="0"/>
              <a:t>solve real-world </a:t>
            </a:r>
            <a:r>
              <a:rPr lang="en-US" dirty="0" smtClean="0"/>
              <a:t>problems</a:t>
            </a:r>
          </a:p>
          <a:p>
            <a:r>
              <a:rPr lang="en-US" dirty="0" smtClean="0"/>
              <a:t>Voice, co-creation, social construction, and self-discovery</a:t>
            </a:r>
          </a:p>
          <a:p>
            <a:r>
              <a:rPr lang="en-US" dirty="0" smtClean="0"/>
              <a:t>Setting up a student-empowered classroom</a:t>
            </a:r>
          </a:p>
          <a:p>
            <a:pPr lvl="1"/>
            <a:r>
              <a:rPr lang="en-US" dirty="0" smtClean="0"/>
              <a:t>Give students a say in how they learn</a:t>
            </a:r>
          </a:p>
          <a:p>
            <a:pPr lvl="1"/>
            <a:r>
              <a:rPr lang="en-US" dirty="0" smtClean="0"/>
              <a:t>Give students a choice in what they learn</a:t>
            </a:r>
          </a:p>
          <a:p>
            <a:pPr lvl="1"/>
            <a:r>
              <a:rPr lang="en-US" dirty="0" smtClean="0"/>
              <a:t>Include students when designing the learning space</a:t>
            </a:r>
          </a:p>
          <a:p>
            <a:pPr lvl="1"/>
            <a:r>
              <a:rPr lang="en-US" dirty="0" smtClean="0"/>
              <a:t>Teach students to reflect and self-assess</a:t>
            </a:r>
          </a:p>
          <a:p>
            <a:pPr lvl="1"/>
            <a:r>
              <a:rPr lang="en-US" dirty="0" smtClean="0"/>
              <a:t>Teach and allow students to provide peer feedback</a:t>
            </a:r>
          </a:p>
          <a:p>
            <a:endParaRPr lang="en-US" dirty="0"/>
          </a:p>
          <a:p>
            <a:pPr lvl="1"/>
            <a:endParaRPr lang="en-US" dirty="0"/>
          </a:p>
          <a:p>
            <a:pPr lvl="1"/>
            <a:endParaRPr lang="en-US" dirty="0"/>
          </a:p>
        </p:txBody>
      </p:sp>
    </p:spTree>
    <p:extLst>
      <p:ext uri="{BB962C8B-B14F-4D97-AF65-F5344CB8AC3E}">
        <p14:creationId xmlns:p14="http://schemas.microsoft.com/office/powerpoint/2010/main" val="1810633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bell hooks: “On Voice”</a:t>
            </a:r>
            <a:endParaRPr lang="en-US" dirty="0">
              <a:solidFill>
                <a:schemeClr val="accent2"/>
              </a:solidFill>
            </a:endParaRPr>
          </a:p>
        </p:txBody>
      </p:sp>
      <p:sp>
        <p:nvSpPr>
          <p:cNvPr id="3" name="Content Placeholder 2"/>
          <p:cNvSpPr>
            <a:spLocks noGrp="1"/>
          </p:cNvSpPr>
          <p:nvPr>
            <p:ph idx="1"/>
          </p:nvPr>
        </p:nvSpPr>
        <p:spPr/>
        <p:txBody>
          <a:bodyPr>
            <a:normAutofit/>
          </a:bodyPr>
          <a:lstStyle/>
          <a:p>
            <a:endParaRPr lang="en-US" dirty="0"/>
          </a:p>
          <a:p>
            <a:pPr lvl="1"/>
            <a:endParaRPr lang="en-US" dirty="0"/>
          </a:p>
          <a:p>
            <a:pPr lvl="1"/>
            <a:endParaRPr lang="en-US" dirty="0"/>
          </a:p>
        </p:txBody>
      </p:sp>
      <p:pic>
        <p:nvPicPr>
          <p:cNvPr id="4" name="j5ThEoA0ESA"/>
          <p:cNvPicPr>
            <a:picLocks noRot="1" noChangeAspect="1"/>
          </p:cNvPicPr>
          <p:nvPr>
            <a:videoFile r:link="rId1"/>
          </p:nvPr>
        </p:nvPicPr>
        <p:blipFill>
          <a:blip r:embed="rId3"/>
          <a:stretch>
            <a:fillRect/>
          </a:stretch>
        </p:blipFill>
        <p:spPr>
          <a:xfrm>
            <a:off x="1951188" y="1818155"/>
            <a:ext cx="8205824" cy="4615776"/>
          </a:xfrm>
          <a:prstGeom prst="rect">
            <a:avLst/>
          </a:prstGeom>
        </p:spPr>
      </p:pic>
    </p:spTree>
    <p:extLst>
      <p:ext uri="{BB962C8B-B14F-4D97-AF65-F5344CB8AC3E}">
        <p14:creationId xmlns:p14="http://schemas.microsoft.com/office/powerpoint/2010/main" val="2170619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solidFill>
              </a:rPr>
              <a:t>Advocating for social justice</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dirty="0" smtClean="0"/>
              <a:t>Do we have a responsibility as educators </a:t>
            </a:r>
            <a:r>
              <a:rPr lang="en-US" dirty="0"/>
              <a:t>to advocate for social justice on campus and </a:t>
            </a:r>
            <a:r>
              <a:rPr lang="en-US" dirty="0" smtClean="0"/>
              <a:t>beyond?</a:t>
            </a:r>
          </a:p>
          <a:p>
            <a:r>
              <a:rPr lang="en-US" dirty="0" smtClean="0"/>
              <a:t>Changing </a:t>
            </a:r>
            <a:r>
              <a:rPr lang="en-US" dirty="0"/>
              <a:t>the educational </a:t>
            </a:r>
            <a:r>
              <a:rPr lang="en-US" dirty="0" smtClean="0"/>
              <a:t>system so it’s </a:t>
            </a:r>
            <a:r>
              <a:rPr lang="en-US" dirty="0"/>
              <a:t>not </a:t>
            </a:r>
            <a:r>
              <a:rPr lang="en-US" dirty="0" smtClean="0"/>
              <a:t>the place where students </a:t>
            </a:r>
            <a:r>
              <a:rPr lang="en-US" dirty="0"/>
              <a:t>are </a:t>
            </a:r>
            <a:r>
              <a:rPr lang="en-US" dirty="0" smtClean="0"/>
              <a:t>taught </a:t>
            </a:r>
            <a:r>
              <a:rPr lang="en-US" dirty="0"/>
              <a:t>to </a:t>
            </a:r>
            <a:r>
              <a:rPr lang="en-US" dirty="0" smtClean="0"/>
              <a:t>support the “imperialist </a:t>
            </a:r>
            <a:r>
              <a:rPr lang="en-US" dirty="0"/>
              <a:t>white-supremacist capitalist </a:t>
            </a:r>
            <a:r>
              <a:rPr lang="en-US" dirty="0" smtClean="0"/>
              <a:t>patriarchy”</a:t>
            </a:r>
          </a:p>
          <a:p>
            <a:r>
              <a:rPr lang="en-US" dirty="0" smtClean="0"/>
              <a:t>Instead, the education system need to be the place where students are encouraged to:</a:t>
            </a:r>
          </a:p>
          <a:p>
            <a:pPr lvl="1"/>
            <a:r>
              <a:rPr lang="en-US" dirty="0" smtClean="0"/>
              <a:t>Open </a:t>
            </a:r>
            <a:r>
              <a:rPr lang="en-US" dirty="0"/>
              <a:t>their </a:t>
            </a:r>
            <a:r>
              <a:rPr lang="en-US" dirty="0" smtClean="0"/>
              <a:t>minds</a:t>
            </a:r>
            <a:endParaRPr lang="en-US" dirty="0"/>
          </a:p>
          <a:p>
            <a:pPr lvl="1"/>
            <a:r>
              <a:rPr lang="en-US" dirty="0" smtClean="0"/>
              <a:t>Engage </a:t>
            </a:r>
            <a:r>
              <a:rPr lang="en-US" dirty="0"/>
              <a:t>in rigorous </a:t>
            </a:r>
            <a:r>
              <a:rPr lang="en-US" dirty="0" smtClean="0"/>
              <a:t>study</a:t>
            </a:r>
          </a:p>
          <a:p>
            <a:pPr lvl="1"/>
            <a:r>
              <a:rPr lang="en-US" dirty="0"/>
              <a:t>T</a:t>
            </a:r>
            <a:r>
              <a:rPr lang="en-US" dirty="0" smtClean="0"/>
              <a:t>hink critically</a:t>
            </a:r>
            <a:endParaRPr lang="en-US" dirty="0"/>
          </a:p>
        </p:txBody>
      </p:sp>
    </p:spTree>
    <p:extLst>
      <p:ext uri="{BB962C8B-B14F-4D97-AF65-F5344CB8AC3E}">
        <p14:creationId xmlns:p14="http://schemas.microsoft.com/office/powerpoint/2010/main" val="3765542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discussion</a:t>
            </a:r>
            <a:endParaRPr lang="en-US" dirty="0"/>
          </a:p>
        </p:txBody>
      </p:sp>
    </p:spTree>
    <p:extLst>
      <p:ext uri="{BB962C8B-B14F-4D97-AF65-F5344CB8AC3E}">
        <p14:creationId xmlns:p14="http://schemas.microsoft.com/office/powerpoint/2010/main" val="3252793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Question prompts</a:t>
            </a:r>
            <a:endParaRPr lang="en-US" dirty="0">
              <a:solidFill>
                <a:schemeClr val="accent2"/>
              </a:solidFill>
            </a:endParaRPr>
          </a:p>
        </p:txBody>
      </p:sp>
      <p:sp>
        <p:nvSpPr>
          <p:cNvPr id="3" name="Content Placeholder 2"/>
          <p:cNvSpPr>
            <a:spLocks noGrp="1"/>
          </p:cNvSpPr>
          <p:nvPr>
            <p:ph idx="1"/>
          </p:nvPr>
        </p:nvSpPr>
        <p:spPr/>
        <p:txBody>
          <a:bodyPr>
            <a:normAutofit fontScale="85000" lnSpcReduction="20000"/>
          </a:bodyPr>
          <a:lstStyle/>
          <a:p>
            <a:r>
              <a:rPr lang="en-US" dirty="0" smtClean="0"/>
              <a:t>bell </a:t>
            </a:r>
            <a:r>
              <a:rPr lang="en-US" dirty="0"/>
              <a:t>hooks asserts that “teachers of vision know that democratic education can never be confined to the classroom.” What do we take away from this assertion? What does it mean for you? In what ways do your teaching styles transcend the classroom?</a:t>
            </a:r>
          </a:p>
          <a:p>
            <a:r>
              <a:rPr lang="en-US" dirty="0" smtClean="0"/>
              <a:t>bell </a:t>
            </a:r>
            <a:r>
              <a:rPr lang="en-US" dirty="0"/>
              <a:t>hooks discusses how educators can “teach, value, and learn from works written by racist and sexist authors.” How do we feel about this assertion? Have you ever incorporated racist or sexist works in the classroom as a critical thinking exercise? Can we think of any works </a:t>
            </a:r>
            <a:r>
              <a:rPr lang="en-US" dirty="0" smtClean="0"/>
              <a:t>in our discipline that might </a:t>
            </a:r>
            <a:r>
              <a:rPr lang="en-US" dirty="0"/>
              <a:t>fit these definitions? </a:t>
            </a:r>
          </a:p>
          <a:p>
            <a:r>
              <a:rPr lang="en-US" dirty="0" smtClean="0"/>
              <a:t>bell </a:t>
            </a:r>
            <a:r>
              <a:rPr lang="en-US" dirty="0"/>
              <a:t>hooks stresses the importance of personal experience in the classroom and using it strategically. More so, bell hooks acknowledges the importance of student voice in the classroom. In what ways do you incorporate personal experience strategically in your class? What space do you give to students’ </a:t>
            </a:r>
            <a:r>
              <a:rPr lang="en-US" dirty="0" smtClean="0"/>
              <a:t>voice </a:t>
            </a:r>
            <a:r>
              <a:rPr lang="en-US" dirty="0"/>
              <a:t>in the classroom? What activities might you develop so you can hear every single </a:t>
            </a:r>
            <a:r>
              <a:rPr lang="en-US" dirty="0" smtClean="0"/>
              <a:t>student’s </a:t>
            </a:r>
            <a:r>
              <a:rPr lang="en-US" dirty="0"/>
              <a:t>voice? </a:t>
            </a:r>
          </a:p>
          <a:p>
            <a:r>
              <a:rPr lang="en-US" dirty="0" smtClean="0"/>
              <a:t>bell </a:t>
            </a:r>
            <a:r>
              <a:rPr lang="en-US" dirty="0"/>
              <a:t>hooks calls attention to the idea that the mind and body are often disconnected or spilt in academia. For scholars of color, that disconnect or spilt might not be possible. In what ways do you or your students physically manifest space in the classroom? </a:t>
            </a:r>
          </a:p>
          <a:p>
            <a:endParaRPr lang="en-US" dirty="0"/>
          </a:p>
        </p:txBody>
      </p:sp>
    </p:spTree>
    <p:extLst>
      <p:ext uri="{BB962C8B-B14F-4D97-AF65-F5344CB8AC3E}">
        <p14:creationId xmlns:p14="http://schemas.microsoft.com/office/powerpoint/2010/main" val="369553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480231"/>
            <a:ext cx="12191999" cy="4394988"/>
          </a:xfrm>
        </p:spPr>
        <p:txBody>
          <a:bodyPr/>
          <a:lstStyle/>
          <a:p>
            <a:r>
              <a:rPr lang="en-US" sz="5000" b="1" cap="none" dirty="0" smtClean="0"/>
              <a:t/>
            </a:r>
            <a:br>
              <a:rPr lang="en-US" sz="5000" b="1" cap="none" dirty="0" smtClean="0"/>
            </a:br>
            <a:r>
              <a:rPr lang="en-US" sz="5000" b="1" cap="none" dirty="0" smtClean="0"/>
              <a:t/>
            </a:r>
            <a:br>
              <a:rPr lang="en-US" sz="5000" b="1" cap="none" dirty="0" smtClean="0"/>
            </a:br>
            <a:r>
              <a:rPr lang="en-US" sz="5000" b="1" cap="none" dirty="0" smtClean="0"/>
              <a:t>Teaching students to transgress against racial, gender, and sexual boundaries:</a:t>
            </a:r>
            <a:r>
              <a:rPr lang="en-US" sz="5000" dirty="0"/>
              <a:t/>
            </a:r>
            <a:br>
              <a:rPr lang="en-US" sz="5000" dirty="0"/>
            </a:br>
            <a:r>
              <a:rPr lang="en-US" sz="5000" dirty="0"/>
              <a:t/>
            </a:r>
            <a:br>
              <a:rPr lang="en-US" sz="5000" dirty="0"/>
            </a:br>
            <a:endParaRPr lang="en-US" sz="5000" dirty="0"/>
          </a:p>
        </p:txBody>
      </p:sp>
      <p:sp>
        <p:nvSpPr>
          <p:cNvPr id="3" name="Subtitle 2"/>
          <p:cNvSpPr>
            <a:spLocks noGrp="1"/>
          </p:cNvSpPr>
          <p:nvPr>
            <p:ph type="subTitle" idx="1"/>
          </p:nvPr>
        </p:nvSpPr>
        <p:spPr>
          <a:xfrm>
            <a:off x="1433350" y="4020999"/>
            <a:ext cx="9325299" cy="2086503"/>
          </a:xfrm>
        </p:spPr>
        <p:txBody>
          <a:bodyPr>
            <a:normAutofit/>
          </a:bodyPr>
          <a:lstStyle/>
          <a:p>
            <a:r>
              <a:rPr lang="en-US" sz="3000" dirty="0"/>
              <a:t>Education as Freedom and </a:t>
            </a:r>
            <a:r>
              <a:rPr lang="en-US" sz="3000" dirty="0" err="1"/>
              <a:t>Liberatory</a:t>
            </a:r>
            <a:r>
              <a:rPr lang="en-US" sz="3000" dirty="0"/>
              <a:t> </a:t>
            </a:r>
            <a:r>
              <a:rPr lang="en-US" sz="3000" dirty="0" smtClean="0"/>
              <a:t>Praxis</a:t>
            </a:r>
          </a:p>
          <a:p>
            <a:endParaRPr lang="en-US" dirty="0"/>
          </a:p>
          <a:p>
            <a:pPr>
              <a:lnSpc>
                <a:spcPct val="110000"/>
              </a:lnSpc>
              <a:spcBef>
                <a:spcPts val="0"/>
              </a:spcBef>
            </a:pPr>
            <a:r>
              <a:rPr lang="en-US" sz="1500" dirty="0" smtClean="0"/>
              <a:t>Facilitated by:</a:t>
            </a:r>
          </a:p>
          <a:p>
            <a:pPr>
              <a:lnSpc>
                <a:spcPct val="110000"/>
              </a:lnSpc>
              <a:spcBef>
                <a:spcPts val="0"/>
              </a:spcBef>
            </a:pPr>
            <a:r>
              <a:rPr lang="en-US" sz="1500" dirty="0" smtClean="0"/>
              <a:t>Eryn </a:t>
            </a:r>
            <a:r>
              <a:rPr lang="en-US" sz="1500" dirty="0"/>
              <a:t>Nicole O'Neal </a:t>
            </a:r>
            <a:r>
              <a:rPr lang="en-US" sz="1500" dirty="0" smtClean="0"/>
              <a:t>(SHSU)</a:t>
            </a:r>
            <a:endParaRPr lang="en-US" sz="1500" dirty="0"/>
          </a:p>
          <a:p>
            <a:pPr>
              <a:lnSpc>
                <a:spcPct val="110000"/>
              </a:lnSpc>
              <a:spcBef>
                <a:spcPts val="0"/>
              </a:spcBef>
            </a:pPr>
            <a:r>
              <a:rPr lang="en-US" sz="1500" dirty="0"/>
              <a:t>&amp;</a:t>
            </a:r>
          </a:p>
          <a:p>
            <a:pPr>
              <a:lnSpc>
                <a:spcPct val="110000"/>
              </a:lnSpc>
              <a:spcBef>
                <a:spcPts val="0"/>
              </a:spcBef>
            </a:pPr>
            <a:r>
              <a:rPr lang="en-US" sz="1500" dirty="0"/>
              <a:t>Brittany E. Hayes (University of Cincinnati)</a:t>
            </a:r>
          </a:p>
          <a:p>
            <a:endParaRPr lang="en-US" dirty="0"/>
          </a:p>
        </p:txBody>
      </p:sp>
      <p:pic>
        <p:nvPicPr>
          <p:cNvPr id="1026" name="Picture 2" descr="https://lh3.googleusercontent.com/xZbjKctVEPDdsHUkKKo4Bc4S9kSawA4vYd0Ug1JW4acSB5mc5gJp55v0KAvAHAjjwe5dUSOtMpKUfCjJZdL5Rsz2h8fTAjDAmcBN1mss4HNOG_TVBgS6SPipVcPSf8zaJQiYCL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617" y="613672"/>
            <a:ext cx="5915025" cy="128587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63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1362075"/>
            <a:ext cx="2676525" cy="1738872"/>
          </a:xfrm>
        </p:spPr>
        <p:txBody>
          <a:bodyPr/>
          <a:lstStyle/>
          <a:p>
            <a:r>
              <a:rPr lang="en-US" dirty="0">
                <a:solidFill>
                  <a:schemeClr val="accent2"/>
                </a:solidFill>
              </a:rPr>
              <a:t>b</a:t>
            </a:r>
            <a:r>
              <a:rPr lang="en-US" dirty="0" smtClean="0">
                <a:solidFill>
                  <a:schemeClr val="accent2"/>
                </a:solidFill>
              </a:rPr>
              <a:t>ell hooks</a:t>
            </a:r>
            <a:endParaRPr lang="en-US" dirty="0">
              <a:solidFill>
                <a:schemeClr val="accent2"/>
              </a:solidFill>
            </a:endParaRPr>
          </a:p>
        </p:txBody>
      </p:sp>
      <p:sp>
        <p:nvSpPr>
          <p:cNvPr id="4" name="Text Placeholder 3"/>
          <p:cNvSpPr>
            <a:spLocks noGrp="1"/>
          </p:cNvSpPr>
          <p:nvPr>
            <p:ph type="body" sz="half" idx="2"/>
          </p:nvPr>
        </p:nvSpPr>
        <p:spPr>
          <a:xfrm>
            <a:off x="638175" y="3100947"/>
            <a:ext cx="2676525" cy="2366404"/>
          </a:xfrm>
        </p:spPr>
        <p:txBody>
          <a:bodyPr/>
          <a:lstStyle/>
          <a:p>
            <a:r>
              <a:rPr lang="en-US" dirty="0"/>
              <a:t>“The classroom remains the most radical space of possibility in the </a:t>
            </a:r>
            <a:r>
              <a:rPr lang="en-US" dirty="0" smtClean="0"/>
              <a:t>academy.”</a:t>
            </a:r>
            <a:endParaRPr lang="en-US" dirty="0"/>
          </a:p>
        </p:txBody>
      </p:sp>
      <p:pic>
        <p:nvPicPr>
          <p:cNvPr id="2052" name="Picture 4" descr="https://images-na.ssl-images-amazon.com/images/I/71L3f--AJlL.jpg"/>
          <p:cNvPicPr>
            <a:picLocks noChangeAspect="1" noChangeArrowheads="1"/>
          </p:cNvPicPr>
          <p:nvPr/>
        </p:nvPicPr>
        <p:blipFill rotWithShape="1">
          <a:blip r:embed="rId2">
            <a:extLst>
              <a:ext uri="{28A0092B-C50C-407E-A947-70E740481C1C}">
                <a14:useLocalDpi xmlns:a14="http://schemas.microsoft.com/office/drawing/2010/main" val="0"/>
              </a:ext>
            </a:extLst>
          </a:blip>
          <a:srcRect l="365" t="1806" r="573" b="875"/>
          <a:stretch/>
        </p:blipFill>
        <p:spPr bwMode="auto">
          <a:xfrm>
            <a:off x="3429000" y="1362075"/>
            <a:ext cx="8096250" cy="410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558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Some considerations</a:t>
            </a:r>
            <a:endParaRPr lang="en-US" dirty="0">
              <a:solidFill>
                <a:schemeClr val="accent2"/>
              </a:solidFill>
            </a:endParaRPr>
          </a:p>
        </p:txBody>
      </p:sp>
      <p:sp>
        <p:nvSpPr>
          <p:cNvPr id="3" name="Content Placeholder 2"/>
          <p:cNvSpPr>
            <a:spLocks noGrp="1"/>
          </p:cNvSpPr>
          <p:nvPr>
            <p:ph idx="1"/>
          </p:nvPr>
        </p:nvSpPr>
        <p:spPr/>
        <p:txBody>
          <a:bodyPr>
            <a:normAutofit fontScale="85000" lnSpcReduction="10000"/>
          </a:bodyPr>
          <a:lstStyle/>
          <a:p>
            <a:r>
              <a:rPr lang="en-US" dirty="0" smtClean="0"/>
              <a:t>There’s some controversy surrounding bell hooks</a:t>
            </a:r>
          </a:p>
          <a:p>
            <a:r>
              <a:rPr lang="en-US" dirty="0" smtClean="0"/>
              <a:t>Comments following Beyoncé's TIME cover:</a:t>
            </a:r>
          </a:p>
          <a:p>
            <a:pPr lvl="1"/>
            <a:r>
              <a:rPr lang="en-US" dirty="0"/>
              <a:t>“I see a part of Beyoncé that is, in fact, anti-feminist—that is, a terrorist—especially in terms of the impact on young girls,” hooks said</a:t>
            </a:r>
            <a:r>
              <a:rPr lang="en-US" dirty="0" smtClean="0"/>
              <a:t>.</a:t>
            </a:r>
          </a:p>
          <a:p>
            <a:r>
              <a:rPr lang="en-US" dirty="0" smtClean="0"/>
              <a:t>Criticism’s of Beyoncé's visual album, </a:t>
            </a:r>
            <a:r>
              <a:rPr lang="en-US" i="1" dirty="0" smtClean="0"/>
              <a:t>Lemonade</a:t>
            </a:r>
            <a:r>
              <a:rPr lang="en-US" dirty="0" smtClean="0"/>
              <a:t>:</a:t>
            </a:r>
          </a:p>
          <a:p>
            <a:pPr lvl="1"/>
            <a:r>
              <a:rPr lang="en-US" dirty="0" smtClean="0"/>
              <a:t>“Positively </a:t>
            </a:r>
            <a:r>
              <a:rPr lang="en-US" dirty="0"/>
              <a:t>exploits images of black female </a:t>
            </a:r>
            <a:r>
              <a:rPr lang="en-US" dirty="0" smtClean="0"/>
              <a:t>bodies…" </a:t>
            </a:r>
          </a:p>
          <a:p>
            <a:pPr lvl="1"/>
            <a:r>
              <a:rPr lang="en-US" dirty="0" smtClean="0"/>
              <a:t>“Portraits </a:t>
            </a:r>
            <a:r>
              <a:rPr lang="en-US" dirty="0"/>
              <a:t>of ordinary everyday black women are spotlighted, poised as though they are </a:t>
            </a:r>
            <a:r>
              <a:rPr lang="en-US" dirty="0" smtClean="0"/>
              <a:t>royalty…”</a:t>
            </a:r>
          </a:p>
          <a:p>
            <a:pPr lvl="1"/>
            <a:r>
              <a:rPr lang="en-US" i="1" dirty="0"/>
              <a:t>Lemonade</a:t>
            </a:r>
            <a:r>
              <a:rPr lang="en-US" dirty="0"/>
              <a:t> is "all about the body, and the body as commodity</a:t>
            </a:r>
            <a:r>
              <a:rPr lang="en-US" dirty="0" smtClean="0"/>
              <a:t>.“</a:t>
            </a:r>
          </a:p>
          <a:p>
            <a:pPr lvl="1"/>
            <a:r>
              <a:rPr lang="en-US" dirty="0"/>
              <a:t>"Contrary to misguided notions of gender equality, women do not and will not seize power and create self-love and self-esteem through violent </a:t>
            </a:r>
            <a:r>
              <a:rPr lang="en-US" dirty="0" smtClean="0"/>
              <a:t>acts…”</a:t>
            </a:r>
          </a:p>
          <a:p>
            <a:pPr lvl="1"/>
            <a:r>
              <a:rPr lang="en-US" dirty="0"/>
              <a:t>"Female violence is no more </a:t>
            </a:r>
            <a:r>
              <a:rPr lang="en-US" dirty="0" err="1"/>
              <a:t>liberatory</a:t>
            </a:r>
            <a:r>
              <a:rPr lang="en-US" dirty="0"/>
              <a:t> than male violence." </a:t>
            </a:r>
            <a:endParaRPr lang="en-US" dirty="0" smtClean="0"/>
          </a:p>
          <a:p>
            <a:r>
              <a:rPr lang="en-US" dirty="0" smtClean="0"/>
              <a:t>Regardless of your stance, we can likely agree that both hooks and Beyoncé have contributed to </a:t>
            </a:r>
            <a:r>
              <a:rPr lang="en-US" dirty="0"/>
              <a:t>the intersectional feminist </a:t>
            </a:r>
            <a:r>
              <a:rPr lang="en-US" dirty="0" smtClean="0"/>
              <a:t>conversation. Both perspectives are worth our time. </a:t>
            </a:r>
          </a:p>
          <a:p>
            <a:pPr lvl="1"/>
            <a:endParaRPr lang="en-US" dirty="0"/>
          </a:p>
        </p:txBody>
      </p:sp>
      <p:pic>
        <p:nvPicPr>
          <p:cNvPr id="4" name="Picture 3"/>
          <p:cNvPicPr>
            <a:picLocks noChangeAspect="1"/>
          </p:cNvPicPr>
          <p:nvPr/>
        </p:nvPicPr>
        <p:blipFill>
          <a:blip r:embed="rId2"/>
          <a:stretch>
            <a:fillRect/>
          </a:stretch>
        </p:blipFill>
        <p:spPr>
          <a:xfrm>
            <a:off x="10229850" y="476249"/>
            <a:ext cx="1495426" cy="1993901"/>
          </a:xfrm>
          <a:prstGeom prst="rect">
            <a:avLst/>
          </a:prstGeom>
          <a:ln>
            <a:solidFill>
              <a:schemeClr val="accent1"/>
            </a:solidFill>
          </a:ln>
        </p:spPr>
      </p:pic>
      <p:pic>
        <p:nvPicPr>
          <p:cNvPr id="1026" name="Picture 2" descr="Here Are The Full Album Credits For Beyoncé's LEMONADE | The F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476249"/>
            <a:ext cx="2568575" cy="142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62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1362075"/>
            <a:ext cx="2676525" cy="1738872"/>
          </a:xfrm>
        </p:spPr>
        <p:txBody>
          <a:bodyPr/>
          <a:lstStyle/>
          <a:p>
            <a:r>
              <a:rPr lang="en-US" dirty="0" smtClean="0"/>
              <a:t>This Workshop</a:t>
            </a:r>
            <a:endParaRPr lang="en-US" dirty="0"/>
          </a:p>
        </p:txBody>
      </p:sp>
      <p:sp>
        <p:nvSpPr>
          <p:cNvPr id="5" name="Text Placeholder 3"/>
          <p:cNvSpPr>
            <a:spLocks noGrp="1"/>
          </p:cNvSpPr>
          <p:nvPr>
            <p:ph type="body" sz="half" idx="2"/>
          </p:nvPr>
        </p:nvSpPr>
        <p:spPr>
          <a:xfrm>
            <a:off x="638175" y="3100947"/>
            <a:ext cx="2676525" cy="2366404"/>
          </a:xfrm>
        </p:spPr>
        <p:txBody>
          <a:bodyPr>
            <a:normAutofit/>
          </a:bodyPr>
          <a:lstStyle/>
          <a:p>
            <a:r>
              <a:rPr lang="en-US" dirty="0">
                <a:solidFill>
                  <a:schemeClr val="accent2"/>
                </a:solidFill>
              </a:rPr>
              <a:t>D</a:t>
            </a:r>
            <a:r>
              <a:rPr lang="en-US" dirty="0" smtClean="0">
                <a:solidFill>
                  <a:schemeClr val="accent2"/>
                </a:solidFill>
              </a:rPr>
              <a:t>iscuss </a:t>
            </a:r>
            <a:r>
              <a:rPr lang="en-US" dirty="0">
                <a:solidFill>
                  <a:schemeClr val="accent2"/>
                </a:solidFill>
              </a:rPr>
              <a:t>strategies for educating students as a practice of </a:t>
            </a:r>
            <a:r>
              <a:rPr lang="en-US" dirty="0" smtClean="0">
                <a:solidFill>
                  <a:schemeClr val="accent2"/>
                </a:solidFill>
              </a:rPr>
              <a:t>freedom—focusing </a:t>
            </a:r>
            <a:r>
              <a:rPr lang="en-US" dirty="0">
                <a:solidFill>
                  <a:schemeClr val="accent2"/>
                </a:solidFill>
              </a:rPr>
              <a:t>specifically on teaching students to transgress beyond racial, sexual, and gender boundaries.</a:t>
            </a:r>
          </a:p>
        </p:txBody>
      </p:sp>
      <p:pic>
        <p:nvPicPr>
          <p:cNvPr id="2052" name="Picture 4" descr="https://images-na.ssl-images-amazon.com/images/I/71L3f--AJlL.jpg"/>
          <p:cNvPicPr>
            <a:picLocks noChangeAspect="1" noChangeArrowheads="1"/>
          </p:cNvPicPr>
          <p:nvPr/>
        </p:nvPicPr>
        <p:blipFill rotWithShape="1">
          <a:blip r:embed="rId2">
            <a:extLst>
              <a:ext uri="{28A0092B-C50C-407E-A947-70E740481C1C}">
                <a14:useLocalDpi xmlns:a14="http://schemas.microsoft.com/office/drawing/2010/main" val="0"/>
              </a:ext>
            </a:extLst>
          </a:blip>
          <a:srcRect l="365" t="1806" r="573" b="875"/>
          <a:stretch/>
        </p:blipFill>
        <p:spPr bwMode="auto">
          <a:xfrm>
            <a:off x="3429000" y="1362075"/>
            <a:ext cx="8096250" cy="410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194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to transgress</a:t>
            </a:r>
            <a:endParaRPr lang="en-US" dirty="0"/>
          </a:p>
        </p:txBody>
      </p:sp>
      <p:sp>
        <p:nvSpPr>
          <p:cNvPr id="3" name="Text Placeholder 2"/>
          <p:cNvSpPr>
            <a:spLocks noGrp="1"/>
          </p:cNvSpPr>
          <p:nvPr>
            <p:ph type="body" idx="1"/>
          </p:nvPr>
        </p:nvSpPr>
        <p:spPr/>
        <p:txBody>
          <a:bodyPr/>
          <a:lstStyle/>
          <a:p>
            <a:r>
              <a:rPr lang="en-US" dirty="0" smtClean="0"/>
              <a:t>A Brief Overview</a:t>
            </a:r>
            <a:endParaRPr lang="en-US" dirty="0"/>
          </a:p>
        </p:txBody>
      </p:sp>
    </p:spTree>
    <p:extLst>
      <p:ext uri="{BB962C8B-B14F-4D97-AF65-F5344CB8AC3E}">
        <p14:creationId xmlns:p14="http://schemas.microsoft.com/office/powerpoint/2010/main" val="3824846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Educating as a practice of freedom</a:t>
            </a:r>
            <a:endParaRPr lang="en-US" dirty="0">
              <a:solidFill>
                <a:schemeClr val="accent2"/>
              </a:solidFill>
            </a:endParaRPr>
          </a:p>
        </p:txBody>
      </p:sp>
      <p:sp>
        <p:nvSpPr>
          <p:cNvPr id="3" name="Content Placeholder 2"/>
          <p:cNvSpPr>
            <a:spLocks noGrp="1"/>
          </p:cNvSpPr>
          <p:nvPr>
            <p:ph idx="1"/>
          </p:nvPr>
        </p:nvSpPr>
        <p:spPr/>
        <p:txBody>
          <a:bodyPr>
            <a:normAutofit fontScale="92500" lnSpcReduction="20000"/>
          </a:bodyPr>
          <a:lstStyle/>
          <a:p>
            <a:r>
              <a:rPr lang="en-US" dirty="0"/>
              <a:t>What is education as a practice of freedom?</a:t>
            </a:r>
          </a:p>
          <a:p>
            <a:pPr lvl="1"/>
            <a:r>
              <a:rPr lang="en-US" dirty="0"/>
              <a:t> “To teach in a manner that respects and cares for the souls of our students is essential if we are to provide the necessary conditions where learning can most deeply and intimately begin…” </a:t>
            </a:r>
          </a:p>
          <a:p>
            <a:pPr lvl="1"/>
            <a:r>
              <a:rPr lang="en-US" dirty="0"/>
              <a:t>Requires authenticity and </a:t>
            </a:r>
            <a:r>
              <a:rPr lang="en-US" dirty="0" smtClean="0"/>
              <a:t>a commitment to social justice and praxis</a:t>
            </a:r>
            <a:endParaRPr lang="en-US" dirty="0"/>
          </a:p>
          <a:p>
            <a:pPr lvl="1"/>
            <a:r>
              <a:rPr lang="en-US" dirty="0"/>
              <a:t>Educators must view themselves and their students as human beings if they </a:t>
            </a:r>
            <a:r>
              <a:rPr lang="en-US" dirty="0" smtClean="0"/>
              <a:t>aim to educate students </a:t>
            </a:r>
            <a:r>
              <a:rPr lang="en-US" dirty="0"/>
              <a:t>in a non-threatening, </a:t>
            </a:r>
            <a:r>
              <a:rPr lang="en-US" dirty="0" err="1"/>
              <a:t>antidiscriminatory</a:t>
            </a:r>
            <a:r>
              <a:rPr lang="en-US" dirty="0"/>
              <a:t> </a:t>
            </a:r>
            <a:r>
              <a:rPr lang="en-US" dirty="0" smtClean="0"/>
              <a:t>way</a:t>
            </a:r>
          </a:p>
          <a:p>
            <a:r>
              <a:rPr lang="en-US" dirty="0" smtClean="0"/>
              <a:t>Comes easiest to educators who believe:</a:t>
            </a:r>
          </a:p>
          <a:p>
            <a:pPr lvl="1"/>
            <a:r>
              <a:rPr lang="en-US" dirty="0"/>
              <a:t>T</a:t>
            </a:r>
            <a:r>
              <a:rPr lang="en-US" dirty="0" smtClean="0"/>
              <a:t>here </a:t>
            </a:r>
            <a:r>
              <a:rPr lang="en-US" dirty="0"/>
              <a:t>is an aspect of our </a:t>
            </a:r>
            <a:r>
              <a:rPr lang="en-US" dirty="0" smtClean="0"/>
              <a:t>work that </a:t>
            </a:r>
            <a:r>
              <a:rPr lang="en-US" dirty="0"/>
              <a:t>is </a:t>
            </a:r>
            <a:r>
              <a:rPr lang="en-US" dirty="0" smtClean="0"/>
              <a:t>sacred</a:t>
            </a:r>
          </a:p>
          <a:p>
            <a:pPr lvl="1"/>
            <a:r>
              <a:rPr lang="en-US" dirty="0"/>
              <a:t>O</a:t>
            </a:r>
            <a:r>
              <a:rPr lang="en-US" dirty="0" smtClean="0"/>
              <a:t>ur </a:t>
            </a:r>
            <a:r>
              <a:rPr lang="en-US" dirty="0"/>
              <a:t>work is not merely to share information but to share in the </a:t>
            </a:r>
            <a:r>
              <a:rPr lang="en-US" dirty="0" smtClean="0"/>
              <a:t>spiritual and intellectual growth of our students</a:t>
            </a:r>
          </a:p>
          <a:p>
            <a:pPr lvl="2"/>
            <a:r>
              <a:rPr lang="en-US" dirty="0" smtClean="0"/>
              <a:t>Everyone in this room is here for a reason—it’s my guess we all fall under these descriptions</a:t>
            </a:r>
          </a:p>
          <a:p>
            <a:r>
              <a:rPr lang="en-US" dirty="0" smtClean="0"/>
              <a:t>Educating as a practice of freedom is intrinsically tied to transgressive teaching approaches</a:t>
            </a:r>
          </a:p>
        </p:txBody>
      </p:sp>
    </p:spTree>
    <p:extLst>
      <p:ext uri="{BB962C8B-B14F-4D97-AF65-F5344CB8AC3E}">
        <p14:creationId xmlns:p14="http://schemas.microsoft.com/office/powerpoint/2010/main" val="719025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Teaching students to transgress</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dirty="0" smtClean="0"/>
              <a:t>Teaching students to transgress against boundaries can provide the “gift </a:t>
            </a:r>
            <a:r>
              <a:rPr lang="en-US" dirty="0"/>
              <a:t>of </a:t>
            </a:r>
            <a:r>
              <a:rPr lang="en-US" dirty="0" smtClean="0"/>
              <a:t>freedom”</a:t>
            </a:r>
          </a:p>
          <a:p>
            <a:r>
              <a:rPr lang="en-US" dirty="0" smtClean="0"/>
              <a:t>Teaching is </a:t>
            </a:r>
            <a:r>
              <a:rPr lang="en-US" dirty="0"/>
              <a:t>a catalyst that calls everyone to become more and more </a:t>
            </a:r>
            <a:r>
              <a:rPr lang="en-US" dirty="0" smtClean="0"/>
              <a:t>engaged in liberation</a:t>
            </a:r>
          </a:p>
          <a:p>
            <a:r>
              <a:rPr lang="en-US" dirty="0" smtClean="0"/>
              <a:t>Teaching </a:t>
            </a:r>
            <a:r>
              <a:rPr lang="en-US" dirty="0"/>
              <a:t>is a performative act that offers the space for change, invention, </a:t>
            </a:r>
            <a:r>
              <a:rPr lang="en-US" dirty="0" smtClean="0"/>
              <a:t>and progress</a:t>
            </a:r>
            <a:endParaRPr lang="en-US" dirty="0"/>
          </a:p>
        </p:txBody>
      </p:sp>
    </p:spTree>
    <p:extLst>
      <p:ext uri="{BB962C8B-B14F-4D97-AF65-F5344CB8AC3E}">
        <p14:creationId xmlns:p14="http://schemas.microsoft.com/office/powerpoint/2010/main" val="543204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Connecting critical criminology and transgressive teaching approaches</a:t>
            </a:r>
            <a:endParaRPr lang="en-US" dirty="0">
              <a:solidFill>
                <a:schemeClr val="accent2"/>
              </a:solidFill>
            </a:endParaRPr>
          </a:p>
        </p:txBody>
      </p:sp>
      <p:sp>
        <p:nvSpPr>
          <p:cNvPr id="3" name="Content Placeholder 2"/>
          <p:cNvSpPr>
            <a:spLocks noGrp="1"/>
          </p:cNvSpPr>
          <p:nvPr>
            <p:ph idx="1"/>
          </p:nvPr>
        </p:nvSpPr>
        <p:spPr/>
        <p:txBody>
          <a:bodyPr/>
          <a:lstStyle/>
          <a:p>
            <a:r>
              <a:rPr lang="en-US" dirty="0"/>
              <a:t>Critical criminological and </a:t>
            </a:r>
            <a:r>
              <a:rPr lang="en-US" dirty="0" err="1"/>
              <a:t>victimological</a:t>
            </a:r>
            <a:r>
              <a:rPr lang="en-US" dirty="0"/>
              <a:t> teaching approaches </a:t>
            </a:r>
            <a:endParaRPr lang="en-US" dirty="0" smtClean="0"/>
          </a:p>
          <a:p>
            <a:pPr lvl="1"/>
            <a:r>
              <a:rPr lang="en-US" dirty="0" smtClean="0"/>
              <a:t>E.g., queer, critical race, feminist</a:t>
            </a:r>
          </a:p>
          <a:p>
            <a:pPr lvl="1"/>
            <a:r>
              <a:rPr lang="en-US" dirty="0"/>
              <a:t>P</a:t>
            </a:r>
            <a:r>
              <a:rPr lang="en-US" dirty="0" smtClean="0"/>
              <a:t>osit </a:t>
            </a:r>
            <a:r>
              <a:rPr lang="en-US" dirty="0"/>
              <a:t>that sexism, misogyny, racism, homophobia, transphobia, and other systems of oppression are endemic in </a:t>
            </a:r>
            <a:r>
              <a:rPr lang="en-US" dirty="0" smtClean="0"/>
              <a:t>society</a:t>
            </a:r>
          </a:p>
          <a:p>
            <a:pPr lvl="1"/>
            <a:r>
              <a:rPr lang="en-US" dirty="0"/>
              <a:t>E</a:t>
            </a:r>
            <a:r>
              <a:rPr lang="en-US" dirty="0" smtClean="0"/>
              <a:t>ducators</a:t>
            </a:r>
            <a:r>
              <a:rPr lang="en-US" dirty="0"/>
              <a:t> must remain committed to social justice and </a:t>
            </a:r>
            <a:r>
              <a:rPr lang="en-US" dirty="0" smtClean="0"/>
              <a:t>praxis</a:t>
            </a:r>
          </a:p>
          <a:p>
            <a:r>
              <a:rPr lang="en-US" dirty="0"/>
              <a:t>T</a:t>
            </a:r>
            <a:r>
              <a:rPr lang="en-US" dirty="0" smtClean="0"/>
              <a:t>eaching </a:t>
            </a:r>
            <a:r>
              <a:rPr lang="en-US" dirty="0"/>
              <a:t>to transgress </a:t>
            </a:r>
            <a:endParaRPr lang="en-US" dirty="0" smtClean="0"/>
          </a:p>
          <a:p>
            <a:pPr lvl="1"/>
            <a:r>
              <a:rPr lang="en-US" dirty="0"/>
              <a:t>M</a:t>
            </a:r>
            <a:r>
              <a:rPr lang="en-US" dirty="0" smtClean="0"/>
              <a:t>oves </a:t>
            </a:r>
            <a:r>
              <a:rPr lang="en-US" dirty="0"/>
              <a:t>beyond goals of student literacy and the development of professional </a:t>
            </a:r>
            <a:r>
              <a:rPr lang="en-US" dirty="0" smtClean="0"/>
              <a:t>skills</a:t>
            </a:r>
          </a:p>
          <a:p>
            <a:pPr lvl="1"/>
            <a:r>
              <a:rPr lang="en-US" dirty="0" smtClean="0"/>
              <a:t>Promotes</a:t>
            </a:r>
            <a:r>
              <a:rPr lang="en-US" dirty="0"/>
              <a:t> a reflective and critical view of social </a:t>
            </a:r>
            <a:r>
              <a:rPr lang="en-US" dirty="0" smtClean="0"/>
              <a:t>realities (like those listed above)</a:t>
            </a:r>
            <a:endParaRPr lang="en-US" dirty="0"/>
          </a:p>
        </p:txBody>
      </p:sp>
    </p:spTree>
    <p:extLst>
      <p:ext uri="{BB962C8B-B14F-4D97-AF65-F5344CB8AC3E}">
        <p14:creationId xmlns:p14="http://schemas.microsoft.com/office/powerpoint/2010/main" val="4280935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1010</TotalTime>
  <Words>1299</Words>
  <Application>Microsoft Office PowerPoint</Application>
  <PresentationFormat>Widescreen</PresentationFormat>
  <Paragraphs>129</Paragraphs>
  <Slides>19</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Corbel</vt:lpstr>
      <vt:lpstr>OCR A Extended</vt:lpstr>
      <vt:lpstr>Wingdings</vt:lpstr>
      <vt:lpstr>Basis</vt:lpstr>
      <vt:lpstr>    </vt:lpstr>
      <vt:lpstr>  Teaching students to transgress against racial, gender, and sexual boundaries:  </vt:lpstr>
      <vt:lpstr>bell hooks</vt:lpstr>
      <vt:lpstr>Some considerations</vt:lpstr>
      <vt:lpstr>This Workshop</vt:lpstr>
      <vt:lpstr>Teaching to transgress</vt:lpstr>
      <vt:lpstr>Educating as a practice of freedom</vt:lpstr>
      <vt:lpstr>Teaching students to transgress</vt:lpstr>
      <vt:lpstr>Connecting critical criminology and transgressive teaching approaches</vt:lpstr>
      <vt:lpstr>Topics to consider (when teaching students to transgress against boundaries)</vt:lpstr>
      <vt:lpstr>Knowledge production</vt:lpstr>
      <vt:lpstr>Linking theory to practice</vt:lpstr>
      <vt:lpstr>Linking theory to practice</vt:lpstr>
      <vt:lpstr>bell hooks: “Moving from Pain to Power”</vt:lpstr>
      <vt:lpstr>Centering student empowerment</vt:lpstr>
      <vt:lpstr>bell hooks: “On Voice”</vt:lpstr>
      <vt:lpstr>Advocating for social justice</vt:lpstr>
      <vt:lpstr>Open discussion</vt:lpstr>
      <vt:lpstr>Question prompts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Blinded for Review</dc:creator>
  <cp:lastModifiedBy>Blinded for Review</cp:lastModifiedBy>
  <cp:revision>73</cp:revision>
  <cp:lastPrinted>2020-09-04T18:18:02Z</cp:lastPrinted>
  <dcterms:created xsi:type="dcterms:W3CDTF">2020-09-02T16:38:00Z</dcterms:created>
  <dcterms:modified xsi:type="dcterms:W3CDTF">2020-09-06T19:13:27Z</dcterms:modified>
</cp:coreProperties>
</file>